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79" r:id="rId4"/>
    <p:sldId id="259" r:id="rId5"/>
    <p:sldId id="280" r:id="rId6"/>
    <p:sldId id="262" r:id="rId7"/>
    <p:sldId id="263" r:id="rId8"/>
    <p:sldId id="264" r:id="rId9"/>
    <p:sldId id="266" r:id="rId10"/>
    <p:sldId id="267" r:id="rId11"/>
    <p:sldId id="281" r:id="rId12"/>
    <p:sldId id="287" r:id="rId13"/>
    <p:sldId id="269" r:id="rId14"/>
    <p:sldId id="270" r:id="rId15"/>
    <p:sldId id="284" r:id="rId16"/>
    <p:sldId id="282" r:id="rId17"/>
    <p:sldId id="271" r:id="rId18"/>
    <p:sldId id="275" r:id="rId19"/>
    <p:sldId id="272" r:id="rId20"/>
    <p:sldId id="283" r:id="rId21"/>
    <p:sldId id="273" r:id="rId22"/>
    <p:sldId id="274" r:id="rId23"/>
    <p:sldId id="277" r:id="rId24"/>
    <p:sldId id="285" r:id="rId25"/>
    <p:sldId id="286" r:id="rId26"/>
    <p:sldId id="288" r:id="rId27"/>
    <p:sldId id="278" r:id="rId2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E59C"/>
    <a:srgbClr val="C0C0C0"/>
    <a:srgbClr val="1D208F"/>
    <a:srgbClr val="211E54"/>
    <a:srgbClr val="DDDDDD"/>
    <a:srgbClr val="B2B2B2"/>
    <a:srgbClr val="D476D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42" autoAdjust="0"/>
    <p:restoredTop sz="94660"/>
  </p:normalViewPr>
  <p:slideViewPr>
    <p:cSldViewPr>
      <p:cViewPr>
        <p:scale>
          <a:sx n="70" d="100"/>
          <a:sy n="70" d="100"/>
        </p:scale>
        <p:origin x="-834"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oleObject" Target="file:///D:\thesisproj\travelh2v\report\Final\ThongKeDuLieuThuThap.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thesisproj\travelh2v\report\Final\ThongKeDuLieuThuThap.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thesisproj\travelh2v\report\Final\ThongKeDuLieuThuThap.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thesisproj\travelh2v\report\Final\ThongKeDuLieuThuThap.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2264417430800221"/>
          <c:y val="8.9662614620033138E-2"/>
          <c:w val="0.50266843992315891"/>
          <c:h val="0.75400265988473836"/>
        </c:manualLayout>
      </c:layout>
      <c:pieChart>
        <c:varyColors val="1"/>
        <c:ser>
          <c:idx val="0"/>
          <c:order val="0"/>
          <c:tx>
            <c:strRef>
              <c:f>Sheet1!$B$1</c:f>
              <c:strCache>
                <c:ptCount val="1"/>
                <c:pt idx="0">
                  <c:v>Column1</c:v>
                </c:pt>
              </c:strCache>
            </c:strRef>
          </c:tx>
          <c:dLbls>
            <c:dLbl>
              <c:idx val="5"/>
              <c:layout>
                <c:manualLayout>
                  <c:x val="-5.6634416212334504E-2"/>
                  <c:y val="1.6050693358843338E-2"/>
                </c:manualLayout>
              </c:layout>
              <c:showLegendKey val="0"/>
              <c:showVal val="0"/>
              <c:showCatName val="1"/>
              <c:showSerName val="0"/>
              <c:showPercent val="1"/>
              <c:showBubbleSize val="0"/>
            </c:dLbl>
            <c:dLbl>
              <c:idx val="6"/>
              <c:layout>
                <c:manualLayout>
                  <c:x val="0.14637357381180149"/>
                  <c:y val="0"/>
                </c:manualLayout>
              </c:layout>
              <c:showLegendKey val="0"/>
              <c:showVal val="0"/>
              <c:showCatName val="1"/>
              <c:showSerName val="0"/>
              <c:showPercent val="1"/>
              <c:showBubbleSize val="0"/>
            </c:dLbl>
            <c:showLegendKey val="0"/>
            <c:showVal val="0"/>
            <c:showCatName val="1"/>
            <c:showSerName val="0"/>
            <c:showPercent val="1"/>
            <c:showBubbleSize val="0"/>
            <c:showLeaderLines val="1"/>
          </c:dLbls>
          <c:cat>
            <c:strRef>
              <c:f>Sheet1!$A$2:$A$9</c:f>
              <c:strCache>
                <c:ptCount val="8"/>
                <c:pt idx="0">
                  <c:v>Bạn đồng hành</c:v>
                </c:pt>
                <c:pt idx="1">
                  <c:v>Kinh phí</c:v>
                </c:pt>
                <c:pt idx="2">
                  <c:v>Thời gian</c:v>
                </c:pt>
                <c:pt idx="3">
                  <c:v>Thời tiết</c:v>
                </c:pt>
                <c:pt idx="4">
                  <c:v>Tâm trạng</c:v>
                </c:pt>
                <c:pt idx="5">
                  <c:v>Độ quen thuộc với điểm du lịch</c:v>
                </c:pt>
                <c:pt idx="6">
                  <c:v>Nhiệt độ</c:v>
                </c:pt>
                <c:pt idx="7">
                  <c:v>Độ dài chuyến du lịch</c:v>
                </c:pt>
              </c:strCache>
            </c:strRef>
          </c:cat>
          <c:val>
            <c:numRef>
              <c:f>Sheet1!$B$2:$B$9</c:f>
              <c:numCache>
                <c:formatCode>General</c:formatCode>
                <c:ptCount val="8"/>
                <c:pt idx="0">
                  <c:v>24</c:v>
                </c:pt>
                <c:pt idx="1">
                  <c:v>22</c:v>
                </c:pt>
                <c:pt idx="2">
                  <c:v>18</c:v>
                </c:pt>
                <c:pt idx="3">
                  <c:v>17</c:v>
                </c:pt>
                <c:pt idx="4">
                  <c:v>11</c:v>
                </c:pt>
                <c:pt idx="5">
                  <c:v>4</c:v>
                </c:pt>
                <c:pt idx="6">
                  <c:v>3</c:v>
                </c:pt>
                <c:pt idx="7">
                  <c:v>1</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26805555555555555"/>
          <c:y val="0"/>
          <c:w val="0.55000000000000004"/>
          <c:h val="0.91666666666666663"/>
        </c:manualLayout>
      </c:layout>
      <c:pieChart>
        <c:varyColors val="1"/>
        <c:ser>
          <c:idx val="0"/>
          <c:order val="0"/>
          <c:dLbls>
            <c:showLegendKey val="0"/>
            <c:showVal val="0"/>
            <c:showCatName val="1"/>
            <c:showSerName val="0"/>
            <c:showPercent val="1"/>
            <c:showBubbleSize val="0"/>
            <c:showLeaderLines val="1"/>
          </c:dLbls>
          <c:cat>
            <c:strRef>
              <c:f>Period_of_day!$A$2:$A$4</c:f>
              <c:strCache>
                <c:ptCount val="3"/>
                <c:pt idx="0">
                  <c:v>Sáng</c:v>
                </c:pt>
                <c:pt idx="1">
                  <c:v>Tối</c:v>
                </c:pt>
                <c:pt idx="2">
                  <c:v>Trưa, chiều</c:v>
                </c:pt>
              </c:strCache>
            </c:strRef>
          </c:cat>
          <c:val>
            <c:numRef>
              <c:f>Period_of_day!$B$2:$B$4</c:f>
              <c:numCache>
                <c:formatCode>General</c:formatCode>
                <c:ptCount val="3"/>
                <c:pt idx="0">
                  <c:v>393</c:v>
                </c:pt>
                <c:pt idx="1">
                  <c:v>284</c:v>
                </c:pt>
                <c:pt idx="2">
                  <c:v>143</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11342560273607566"/>
          <c:y val="0.11342592592592593"/>
          <c:w val="0.80555584921108525"/>
          <c:h val="0.80555555555555558"/>
        </c:manualLayout>
      </c:layout>
      <c:pieChart>
        <c:varyColors val="1"/>
        <c:ser>
          <c:idx val="0"/>
          <c:order val="0"/>
          <c:dLbls>
            <c:dLbl>
              <c:idx val="1"/>
              <c:layout>
                <c:manualLayout>
                  <c:x val="0.19015857392825897"/>
                  <c:y val="-0.1075112614788344"/>
                </c:manualLayout>
              </c:layout>
              <c:showLegendKey val="0"/>
              <c:showVal val="0"/>
              <c:showCatName val="1"/>
              <c:showSerName val="0"/>
              <c:showPercent val="1"/>
              <c:showBubbleSize val="0"/>
            </c:dLbl>
            <c:showLegendKey val="0"/>
            <c:showVal val="0"/>
            <c:showCatName val="1"/>
            <c:showSerName val="0"/>
            <c:showPercent val="1"/>
            <c:showBubbleSize val="0"/>
            <c:showLeaderLines val="1"/>
          </c:dLbls>
          <c:cat>
            <c:strRef>
              <c:f>budget!$A$2:$A$4</c:f>
              <c:strCache>
                <c:ptCount val="3"/>
                <c:pt idx="0">
                  <c:v>Chi tiêu tiết kiệm</c:v>
                </c:pt>
                <c:pt idx="1">
                  <c:v>Chi tiêu sang trọng</c:v>
                </c:pt>
                <c:pt idx="2">
                  <c:v>Đảm bảo cho chất lượng</c:v>
                </c:pt>
              </c:strCache>
            </c:strRef>
          </c:cat>
          <c:val>
            <c:numRef>
              <c:f>budget!$B$2:$B$4</c:f>
              <c:numCache>
                <c:formatCode>General</c:formatCode>
                <c:ptCount val="3"/>
                <c:pt idx="0">
                  <c:v>487</c:v>
                </c:pt>
                <c:pt idx="1">
                  <c:v>115</c:v>
                </c:pt>
                <c:pt idx="2">
                  <c:v>218</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pieChart>
        <c:varyColors val="1"/>
        <c:ser>
          <c:idx val="0"/>
          <c:order val="0"/>
          <c:dLbls>
            <c:dLbl>
              <c:idx val="3"/>
              <c:layout/>
              <c:tx>
                <c:rich>
                  <a:bodyPr/>
                  <a:lstStyle/>
                  <a:p>
                    <a:r>
                      <a:rPr lang="vi-VN">
                        <a:solidFill>
                          <a:schemeClr val="bg1"/>
                        </a:solidFill>
                      </a:rPr>
                      <a:t>Bạn bè/ đồng nghiệp
40%</a:t>
                    </a:r>
                  </a:p>
                </c:rich>
              </c:tx>
              <c:showLegendKey val="0"/>
              <c:showVal val="0"/>
              <c:showCatName val="1"/>
              <c:showSerName val="0"/>
              <c:showPercent val="1"/>
              <c:showBubbleSize val="0"/>
            </c:dLbl>
            <c:dLbl>
              <c:idx val="4"/>
              <c:layout/>
              <c:tx>
                <c:rich>
                  <a:bodyPr/>
                  <a:lstStyle/>
                  <a:p>
                    <a:r>
                      <a:rPr lang="vi-VN">
                        <a:solidFill>
                          <a:schemeClr val="bg1"/>
                        </a:solidFill>
                      </a:rPr>
                      <a:t>Người yêu
17%</a:t>
                    </a:r>
                  </a:p>
                </c:rich>
              </c:tx>
              <c:showLegendKey val="0"/>
              <c:showVal val="0"/>
              <c:showCatName val="1"/>
              <c:showSerName val="0"/>
              <c:showPercent val="1"/>
              <c:showBubbleSize val="0"/>
            </c:dLbl>
            <c:showLegendKey val="0"/>
            <c:showVal val="0"/>
            <c:showCatName val="1"/>
            <c:showSerName val="0"/>
            <c:showPercent val="1"/>
            <c:showBubbleSize val="0"/>
            <c:showLeaderLines val="1"/>
          </c:dLbls>
          <c:cat>
            <c:strRef>
              <c:f>companion!$A$2:$A$6</c:f>
              <c:strCache>
                <c:ptCount val="5"/>
                <c:pt idx="0">
                  <c:v>Một mình</c:v>
                </c:pt>
                <c:pt idx="1">
                  <c:v>Trẻ em</c:v>
                </c:pt>
                <c:pt idx="2">
                  <c:v>Gia đình</c:v>
                </c:pt>
                <c:pt idx="3">
                  <c:v>Bạn bè/ đồng nghiệp</c:v>
                </c:pt>
                <c:pt idx="4">
                  <c:v>Người yêu</c:v>
                </c:pt>
              </c:strCache>
            </c:strRef>
          </c:cat>
          <c:val>
            <c:numRef>
              <c:f>companion!$B$2:$B$6</c:f>
              <c:numCache>
                <c:formatCode>General</c:formatCode>
                <c:ptCount val="5"/>
                <c:pt idx="0">
                  <c:v>192</c:v>
                </c:pt>
                <c:pt idx="1">
                  <c:v>26</c:v>
                </c:pt>
                <c:pt idx="2">
                  <c:v>139</c:v>
                </c:pt>
                <c:pt idx="3">
                  <c:v>324</c:v>
                </c:pt>
                <c:pt idx="4">
                  <c:v>139</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11436099333737128"/>
          <c:y val="5.347715439384669E-2"/>
          <c:w val="0.59536114476075108"/>
          <c:h val="0.77236015114176459"/>
        </c:manualLayout>
      </c:layout>
      <c:pieChart>
        <c:varyColors val="1"/>
        <c:ser>
          <c:idx val="0"/>
          <c:order val="0"/>
          <c:dLbls>
            <c:dLbl>
              <c:idx val="2"/>
              <c:layout>
                <c:manualLayout>
                  <c:x val="-1.8499311887485735E-2"/>
                  <c:y val="-9.3558336942938126E-3"/>
                </c:manualLayout>
              </c:layout>
              <c:showLegendKey val="0"/>
              <c:showVal val="0"/>
              <c:showCatName val="1"/>
              <c:showSerName val="0"/>
              <c:showPercent val="1"/>
              <c:showBubbleSize val="0"/>
            </c:dLbl>
            <c:dLbl>
              <c:idx val="3"/>
              <c:layout>
                <c:manualLayout>
                  <c:x val="0.13939892382758723"/>
                  <c:y val="-5.7864011045226954E-2"/>
                </c:manualLayout>
              </c:layout>
              <c:tx>
                <c:rich>
                  <a:bodyPr/>
                  <a:lstStyle/>
                  <a:p>
                    <a:r>
                      <a:rPr lang="en-US">
                        <a:solidFill>
                          <a:schemeClr val="bg1"/>
                        </a:solidFill>
                      </a:rPr>
                      <a:t>Nắng
52%</a:t>
                    </a:r>
                  </a:p>
                </c:rich>
              </c:tx>
              <c:showLegendKey val="0"/>
              <c:showVal val="0"/>
              <c:showCatName val="1"/>
              <c:showSerName val="0"/>
              <c:showPercent val="1"/>
              <c:showBubbleSize val="0"/>
            </c:dLbl>
            <c:showLegendKey val="0"/>
            <c:showVal val="0"/>
            <c:showCatName val="1"/>
            <c:showSerName val="0"/>
            <c:showPercent val="1"/>
            <c:showBubbleSize val="0"/>
            <c:showLeaderLines val="1"/>
          </c:dLbls>
          <c:cat>
            <c:strRef>
              <c:f>weather!$A$2:$A$5</c:f>
              <c:strCache>
                <c:ptCount val="4"/>
                <c:pt idx="0">
                  <c:v>Trong xanh</c:v>
                </c:pt>
                <c:pt idx="1">
                  <c:v>Âm u, nhiều mây</c:v>
                </c:pt>
                <c:pt idx="2">
                  <c:v>Mưa</c:v>
                </c:pt>
                <c:pt idx="3">
                  <c:v>Nắng</c:v>
                </c:pt>
              </c:strCache>
            </c:strRef>
          </c:cat>
          <c:val>
            <c:numRef>
              <c:f>weather!$B$2:$B$5</c:f>
              <c:numCache>
                <c:formatCode>General</c:formatCode>
                <c:ptCount val="4"/>
                <c:pt idx="0">
                  <c:v>309</c:v>
                </c:pt>
                <c:pt idx="1">
                  <c:v>47</c:v>
                </c:pt>
                <c:pt idx="2">
                  <c:v>36</c:v>
                </c:pt>
                <c:pt idx="3">
                  <c:v>428</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7800B3-9617-4538-8898-15612BC9EBFE}" type="datetimeFigureOut">
              <a:rPr lang="en-US" smtClean="0"/>
              <a:t>2/4/2012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2132F6-B34F-448F-8B73-DEEE97952891}" type="slidenum">
              <a:rPr lang="en-US" smtClean="0"/>
              <a:t>‹#›</a:t>
            </a:fld>
            <a:endParaRPr lang="en-US"/>
          </a:p>
        </p:txBody>
      </p:sp>
    </p:spTree>
    <p:extLst>
      <p:ext uri="{BB962C8B-B14F-4D97-AF65-F5344CB8AC3E}">
        <p14:creationId xmlns:p14="http://schemas.microsoft.com/office/powerpoint/2010/main" val="3805673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bwMode="gray">
          <a:xfrm>
            <a:off x="1066800" y="4648200"/>
            <a:ext cx="7543800" cy="838200"/>
          </a:xfrm>
          <a:extLst>
            <a:ext uri="{AF507438-7753-43E0-B8FC-AC1667EBCBE1}">
              <a14:hiddenEffects xmlns:a14="http://schemas.microsoft.com/office/drawing/2010/main">
                <a:effectLst>
                  <a:outerShdw dist="53882" dir="2700000" algn="ctr" rotWithShape="0">
                    <a:srgbClr val="000000"/>
                  </a:outerShdw>
                </a:effectLst>
              </a14:hiddenEffects>
            </a:ext>
          </a:extLst>
        </p:spPr>
        <p:txBody>
          <a:bodyPr/>
          <a:lstStyle>
            <a:lvl1pPr algn="r">
              <a:defRPr sz="5400"/>
            </a:lvl1pPr>
          </a:lstStyle>
          <a:p>
            <a:pPr lvl="0"/>
            <a:r>
              <a:rPr lang="en-US" noProof="0" smtClean="0"/>
              <a:t>Click to edit Master title style</a:t>
            </a:r>
          </a:p>
        </p:txBody>
      </p:sp>
      <p:sp>
        <p:nvSpPr>
          <p:cNvPr id="3075" name="Rectangle 3"/>
          <p:cNvSpPr>
            <a:spLocks noGrp="1" noChangeArrowheads="1"/>
          </p:cNvSpPr>
          <p:nvPr>
            <p:ph type="subTitle" idx="1"/>
          </p:nvPr>
        </p:nvSpPr>
        <p:spPr bwMode="gray">
          <a:xfrm>
            <a:off x="3429000" y="4267200"/>
            <a:ext cx="5181600" cy="457200"/>
          </a:xfrm>
        </p:spPr>
        <p:txBody>
          <a:bodyPr/>
          <a:lstStyle>
            <a:lvl1pPr marL="0" indent="0" algn="r">
              <a:buFont typeface="Wingdings" pitchFamily="2" charset="2"/>
              <a:buNone/>
              <a:defRPr sz="2400"/>
            </a:lvl1pPr>
          </a:lstStyle>
          <a:p>
            <a:pPr lvl="0"/>
            <a:r>
              <a:rPr lang="en-US" noProof="0" smtClean="0"/>
              <a:t>Click to edit Master subtitle style</a:t>
            </a:r>
          </a:p>
        </p:txBody>
      </p:sp>
      <p:sp>
        <p:nvSpPr>
          <p:cNvPr id="3076" name="Rectangle 4"/>
          <p:cNvSpPr>
            <a:spLocks noGrp="1" noChangeArrowheads="1"/>
          </p:cNvSpPr>
          <p:nvPr>
            <p:ph type="dt" sz="half" idx="2"/>
          </p:nvPr>
        </p:nvSpPr>
        <p:spPr bwMode="gray">
          <a:xfrm>
            <a:off x="457200" y="6477000"/>
            <a:ext cx="1371600" cy="152400"/>
          </a:xfrm>
        </p:spPr>
        <p:txBody>
          <a:bodyPr/>
          <a:lstStyle>
            <a:lvl1pPr>
              <a:defRPr/>
            </a:lvl1pPr>
          </a:lstStyle>
          <a:p>
            <a:endParaRPr lang="en-US"/>
          </a:p>
        </p:txBody>
      </p:sp>
      <p:sp>
        <p:nvSpPr>
          <p:cNvPr id="3078" name="Rectangle 6"/>
          <p:cNvSpPr>
            <a:spLocks noGrp="1" noChangeArrowheads="1"/>
          </p:cNvSpPr>
          <p:nvPr>
            <p:ph type="sldNum" sz="quarter" idx="4"/>
          </p:nvPr>
        </p:nvSpPr>
        <p:spPr bwMode="gray">
          <a:xfrm>
            <a:off x="1828800" y="6477000"/>
            <a:ext cx="838200" cy="152400"/>
          </a:xfrm>
        </p:spPr>
        <p:txBody>
          <a:bodyPr/>
          <a:lstStyle>
            <a:lvl1pPr>
              <a:defRPr/>
            </a:lvl1pPr>
          </a:lstStyle>
          <a:p>
            <a:fld id="{A557F3D1-8D74-444E-8A8A-ECD70740605E}" type="slidenum">
              <a:rPr lang="en-US"/>
              <a:pPr/>
              <a:t>‹#›</a:t>
            </a:fld>
            <a:endParaRPr lang="en-US"/>
          </a:p>
        </p:txBody>
      </p:sp>
      <p:sp>
        <p:nvSpPr>
          <p:cNvPr id="3099" name="Line 27"/>
          <p:cNvSpPr>
            <a:spLocks noChangeShapeType="1"/>
          </p:cNvSpPr>
          <p:nvPr/>
        </p:nvSpPr>
        <p:spPr bwMode="gray">
          <a:xfrm>
            <a:off x="444500" y="6375400"/>
            <a:ext cx="52578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Rectangle 5"/>
          <p:cNvSpPr>
            <a:spLocks noGrp="1" noChangeArrowheads="1"/>
          </p:cNvSpPr>
          <p:nvPr>
            <p:ph type="ftr" sz="quarter" idx="3"/>
          </p:nvPr>
        </p:nvSpPr>
        <p:spPr bwMode="auto">
          <a:xfrm>
            <a:off x="5715000" y="6221412"/>
            <a:ext cx="1790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r>
              <a:rPr lang="en-US" smtClean="0"/>
              <a:t>http://www.uit.edu.vn</a:t>
            </a:r>
            <a:endParaRPr lang="en-US"/>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05800" y="5987375"/>
            <a:ext cx="762000" cy="794425"/>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9FB85D1-D0F0-41DD-A956-643097DDA814}" type="slidenum">
              <a:rPr lang="en-US"/>
              <a:pPr/>
              <a:t>‹#›</a:t>
            </a:fld>
            <a:endParaRPr lang="en-US"/>
          </a:p>
        </p:txBody>
      </p:sp>
      <p:sp>
        <p:nvSpPr>
          <p:cNvPr id="7"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3088241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66700"/>
            <a:ext cx="2057400" cy="6134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6700"/>
            <a:ext cx="6019800" cy="6134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DCB2B9C-7ACF-4D79-AF7C-4A4CA10E13FA}" type="slidenum">
              <a:rPr lang="en-US"/>
              <a:pPr/>
              <a:t>‹#›</a:t>
            </a:fld>
            <a:endParaRPr lang="en-US"/>
          </a:p>
        </p:txBody>
      </p:sp>
      <p:sp>
        <p:nvSpPr>
          <p:cNvPr id="7"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2221371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smtClean="0"/>
              <a:t>http://www.uit.edu.vn</a:t>
            </a:r>
            <a:endParaRPr lang="en-US"/>
          </a:p>
        </p:txBody>
      </p:sp>
      <p:sp>
        <p:nvSpPr>
          <p:cNvPr id="6" name="Slide Number Placeholder 5"/>
          <p:cNvSpPr>
            <a:spLocks noGrp="1"/>
          </p:cNvSpPr>
          <p:nvPr>
            <p:ph type="sldNum" sz="quarter" idx="12"/>
          </p:nvPr>
        </p:nvSpPr>
        <p:spPr/>
        <p:txBody>
          <a:bodyPr/>
          <a:lstStyle>
            <a:lvl1pPr>
              <a:defRPr/>
            </a:lvl1pPr>
          </a:lstStyle>
          <a:p>
            <a:fld id="{845E3117-1AE7-4ACC-839B-C69B4E3F6E58}" type="slidenum">
              <a:rPr lang="en-US"/>
              <a:pPr/>
              <a:t>‹#›</a:t>
            </a:fld>
            <a:endParaRPr lang="en-US"/>
          </a:p>
        </p:txBody>
      </p:sp>
    </p:spTree>
    <p:extLst>
      <p:ext uri="{BB962C8B-B14F-4D97-AF65-F5344CB8AC3E}">
        <p14:creationId xmlns:p14="http://schemas.microsoft.com/office/powerpoint/2010/main" val="2146213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88CB06-C38E-454F-B932-4DDABA862387}" type="slidenum">
              <a:rPr lang="en-US"/>
              <a:pPr/>
              <a:t>‹#›</a:t>
            </a:fld>
            <a:endParaRPr lang="en-US"/>
          </a:p>
        </p:txBody>
      </p:sp>
      <p:sp>
        <p:nvSpPr>
          <p:cNvPr id="7"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3402088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2192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12192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1FEA446-2F36-4C8C-9C0B-AE3BB5AC2133}" type="slidenum">
              <a:rPr lang="en-US"/>
              <a:pPr/>
              <a:t>‹#›</a:t>
            </a:fld>
            <a:endParaRPr lang="en-US"/>
          </a:p>
        </p:txBody>
      </p:sp>
      <p:sp>
        <p:nvSpPr>
          <p:cNvPr id="8"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664387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178D7A02-9E33-47F6-B66F-41C4B4A93D4A}" type="slidenum">
              <a:rPr lang="en-US"/>
              <a:pPr/>
              <a:t>‹#›</a:t>
            </a:fld>
            <a:endParaRPr lang="en-US"/>
          </a:p>
        </p:txBody>
      </p:sp>
      <p:sp>
        <p:nvSpPr>
          <p:cNvPr id="10"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2440509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A7767B3E-DD85-4BA0-B6F8-040D873244A5}" type="slidenum">
              <a:rPr lang="en-US"/>
              <a:pPr/>
              <a:t>‹#›</a:t>
            </a:fld>
            <a:endParaRPr lang="en-US"/>
          </a:p>
        </p:txBody>
      </p:sp>
      <p:sp>
        <p:nvSpPr>
          <p:cNvPr id="6"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29260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23CBEE3-1AE9-4D6C-993B-527A8F067DBC}" type="slidenum">
              <a:rPr lang="en-US"/>
              <a:pPr/>
              <a:t>‹#›</a:t>
            </a:fld>
            <a:endParaRPr lang="en-US"/>
          </a:p>
        </p:txBody>
      </p:sp>
      <p:sp>
        <p:nvSpPr>
          <p:cNvPr id="5"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1013733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0EF72CC-CB2E-4D20-B91E-0AA8524F287D}" type="slidenum">
              <a:rPr lang="en-US"/>
              <a:pPr/>
              <a:t>‹#›</a:t>
            </a:fld>
            <a:endParaRPr lang="en-US"/>
          </a:p>
        </p:txBody>
      </p:sp>
      <p:sp>
        <p:nvSpPr>
          <p:cNvPr id="8"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3220980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432F55D-BE96-4F61-8300-CB46F6AFDB17}" type="slidenum">
              <a:rPr lang="en-US"/>
              <a:pPr/>
              <a:t>‹#›</a:t>
            </a:fld>
            <a:endParaRPr lang="en-US"/>
          </a:p>
        </p:txBody>
      </p:sp>
      <p:sp>
        <p:nvSpPr>
          <p:cNvPr id="8"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2257032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black">
          <a:xfrm>
            <a:off x="457200" y="266700"/>
            <a:ext cx="7277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3378596"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dt" sz="half" idx="2"/>
          </p:nvPr>
        </p:nvSpPr>
        <p:spPr bwMode="auto">
          <a:xfrm>
            <a:off x="279400" y="6515100"/>
            <a:ext cx="1219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029" name="Rectangle 5"/>
          <p:cNvSpPr>
            <a:spLocks noGrp="1" noChangeArrowheads="1"/>
          </p:cNvSpPr>
          <p:nvPr>
            <p:ph type="ftr" sz="quarter" idx="3"/>
          </p:nvPr>
        </p:nvSpPr>
        <p:spPr bwMode="auto">
          <a:xfrm>
            <a:off x="6019800" y="6397625"/>
            <a:ext cx="1790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r>
              <a:rPr lang="en-US" smtClean="0"/>
              <a:t>http://www.uit.edu.vn</a:t>
            </a:r>
            <a:endParaRPr lang="en-US"/>
          </a:p>
        </p:txBody>
      </p:sp>
      <p:sp>
        <p:nvSpPr>
          <p:cNvPr id="1030" name="Rectangle 6"/>
          <p:cNvSpPr>
            <a:spLocks noGrp="1" noChangeArrowheads="1"/>
          </p:cNvSpPr>
          <p:nvPr>
            <p:ph type="sldNum" sz="quarter" idx="4"/>
          </p:nvPr>
        </p:nvSpPr>
        <p:spPr bwMode="auto">
          <a:xfrm>
            <a:off x="1498600" y="6515100"/>
            <a:ext cx="1295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fld id="{4DF6EF32-F62F-4E88-84E6-506F77E74492}" type="slidenum">
              <a:rPr lang="en-US"/>
              <a:pPr/>
              <a:t>‹#›</a:t>
            </a:fld>
            <a:endParaRPr lang="en-US"/>
          </a:p>
        </p:txBody>
      </p:sp>
      <p:sp>
        <p:nvSpPr>
          <p:cNvPr id="1027" name="Rectangle 3"/>
          <p:cNvSpPr>
            <a:spLocks noGrp="1" noChangeArrowheads="1"/>
          </p:cNvSpPr>
          <p:nvPr>
            <p:ph type="body" idx="1"/>
          </p:nvPr>
        </p:nvSpPr>
        <p:spPr bwMode="auto">
          <a:xfrm>
            <a:off x="533400" y="1219200"/>
            <a:ext cx="81534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57" name="Line 33"/>
          <p:cNvSpPr>
            <a:spLocks noChangeShapeType="1"/>
          </p:cNvSpPr>
          <p:nvPr/>
        </p:nvSpPr>
        <p:spPr bwMode="auto">
          <a:xfrm>
            <a:off x="304800" y="6553200"/>
            <a:ext cx="57150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305800" y="5987375"/>
            <a:ext cx="762000" cy="794425"/>
          </a:xfrm>
          <a:prstGeom prst="rect">
            <a:avLst/>
          </a:prstGeom>
        </p:spPr>
      </p:pic>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dt="0"/>
  <p:txStyles>
    <p:titleStyle>
      <a:lvl1pPr algn="l" rtl="0" eaLnBrk="1" fontAlgn="base" hangingPunct="1">
        <a:spcBef>
          <a:spcPct val="0"/>
        </a:spcBef>
        <a:spcAft>
          <a:spcPct val="0"/>
        </a:spcAft>
        <a:defRPr sz="3600" b="1">
          <a:solidFill>
            <a:schemeClr val="tx1"/>
          </a:solidFill>
          <a:latin typeface="+mj-lt"/>
          <a:ea typeface="+mj-ea"/>
          <a:cs typeface="+mj-cs"/>
        </a:defRPr>
      </a:lvl1pPr>
      <a:lvl2pPr algn="l" rtl="0" eaLnBrk="1" fontAlgn="base" hangingPunct="1">
        <a:spcBef>
          <a:spcPct val="0"/>
        </a:spcBef>
        <a:spcAft>
          <a:spcPct val="0"/>
        </a:spcAft>
        <a:defRPr sz="3600" b="1">
          <a:solidFill>
            <a:schemeClr val="tx1"/>
          </a:solidFill>
          <a:latin typeface="Arial" charset="0"/>
        </a:defRPr>
      </a:lvl2pPr>
      <a:lvl3pPr algn="l" rtl="0" eaLnBrk="1" fontAlgn="base" hangingPunct="1">
        <a:spcBef>
          <a:spcPct val="0"/>
        </a:spcBef>
        <a:spcAft>
          <a:spcPct val="0"/>
        </a:spcAft>
        <a:defRPr sz="3600" b="1">
          <a:solidFill>
            <a:schemeClr val="tx1"/>
          </a:solidFill>
          <a:latin typeface="Arial" charset="0"/>
        </a:defRPr>
      </a:lvl3pPr>
      <a:lvl4pPr algn="l" rtl="0" eaLnBrk="1" fontAlgn="base" hangingPunct="1">
        <a:spcBef>
          <a:spcPct val="0"/>
        </a:spcBef>
        <a:spcAft>
          <a:spcPct val="0"/>
        </a:spcAft>
        <a:defRPr sz="3600" b="1">
          <a:solidFill>
            <a:schemeClr val="tx1"/>
          </a:solidFill>
          <a:latin typeface="Arial" charset="0"/>
        </a:defRPr>
      </a:lvl4pPr>
      <a:lvl5pPr algn="l" rtl="0" eaLnBrk="1" fontAlgn="base" hangingPunct="1">
        <a:spcBef>
          <a:spcPct val="0"/>
        </a:spcBef>
        <a:spcAft>
          <a:spcPct val="0"/>
        </a:spcAft>
        <a:defRPr sz="3600" b="1">
          <a:solidFill>
            <a:schemeClr val="tx1"/>
          </a:solidFill>
          <a:latin typeface="Arial" charset="0"/>
        </a:defRPr>
      </a:lvl5pPr>
      <a:lvl6pPr marL="457200" algn="l" rtl="0" eaLnBrk="1" fontAlgn="base" hangingPunct="1">
        <a:spcBef>
          <a:spcPct val="0"/>
        </a:spcBef>
        <a:spcAft>
          <a:spcPct val="0"/>
        </a:spcAft>
        <a:defRPr sz="3600" b="1">
          <a:solidFill>
            <a:schemeClr val="tx1"/>
          </a:solidFill>
          <a:latin typeface="Arial" charset="0"/>
        </a:defRPr>
      </a:lvl6pPr>
      <a:lvl7pPr marL="914400" algn="l" rtl="0" eaLnBrk="1" fontAlgn="base" hangingPunct="1">
        <a:spcBef>
          <a:spcPct val="0"/>
        </a:spcBef>
        <a:spcAft>
          <a:spcPct val="0"/>
        </a:spcAft>
        <a:defRPr sz="3600" b="1">
          <a:solidFill>
            <a:schemeClr val="tx1"/>
          </a:solidFill>
          <a:latin typeface="Arial" charset="0"/>
        </a:defRPr>
      </a:lvl7pPr>
      <a:lvl8pPr marL="1371600" algn="l" rtl="0" eaLnBrk="1" fontAlgn="base" hangingPunct="1">
        <a:spcBef>
          <a:spcPct val="0"/>
        </a:spcBef>
        <a:spcAft>
          <a:spcPct val="0"/>
        </a:spcAft>
        <a:defRPr sz="3600" b="1">
          <a:solidFill>
            <a:schemeClr val="tx1"/>
          </a:solidFill>
          <a:latin typeface="Arial" charset="0"/>
        </a:defRPr>
      </a:lvl8pPr>
      <a:lvl9pPr marL="1828800" algn="l" rtl="0" eaLnBrk="1" fontAlgn="base" hangingPunct="1">
        <a:spcBef>
          <a:spcPct val="0"/>
        </a:spcBef>
        <a:spcAft>
          <a:spcPct val="0"/>
        </a:spcAft>
        <a:defRPr sz="3600" b="1">
          <a:solidFill>
            <a:schemeClr val="tx1"/>
          </a:solidFill>
          <a:latin typeface="Arial" charset="0"/>
        </a:defRPr>
      </a:lvl9pPr>
    </p:titleStyle>
    <p:bodyStyle>
      <a:lvl1pPr marL="342900" indent="-342900" algn="l" rtl="0" eaLnBrk="1" fontAlgn="base" hangingPunct="1">
        <a:spcBef>
          <a:spcPct val="20000"/>
        </a:spcBef>
        <a:spcAft>
          <a:spcPct val="0"/>
        </a:spcAft>
        <a:buClr>
          <a:schemeClr val="tx2"/>
        </a:buClr>
        <a:buSzPct val="115000"/>
        <a:buFont typeface="Wingdings" pitchFamily="2" charset="2"/>
        <a:buChar char="§"/>
        <a:defRPr sz="2800">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chart" Target="../charts/char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4038600"/>
            <a:ext cx="7543800" cy="838200"/>
          </a:xfrm>
        </p:spPr>
        <p:txBody>
          <a:bodyPr/>
          <a:lstStyle/>
          <a:p>
            <a:r>
              <a:rPr lang="en-US" sz="2800"/>
              <a:t>HỆ THỐNG KHUYẾN NGHỊ HỖ TRỢ KHÁCH DU LỊCH DÙNG ĐIỆN THOẠI ANDROID</a:t>
            </a:r>
          </a:p>
        </p:txBody>
      </p:sp>
      <p:sp>
        <p:nvSpPr>
          <p:cNvPr id="3" name="Subtitle 2"/>
          <p:cNvSpPr>
            <a:spLocks noGrp="1"/>
          </p:cNvSpPr>
          <p:nvPr>
            <p:ph type="subTitle" idx="1"/>
          </p:nvPr>
        </p:nvSpPr>
        <p:spPr>
          <a:xfrm>
            <a:off x="4038600" y="5105400"/>
            <a:ext cx="5181600" cy="457200"/>
          </a:xfrm>
        </p:spPr>
        <p:txBody>
          <a:bodyPr/>
          <a:lstStyle/>
          <a:p>
            <a:pPr algn="ctr"/>
            <a:r>
              <a:rPr lang="en-US" sz="1600" i="1" u="sng" smtClean="0">
                <a:solidFill>
                  <a:schemeClr val="tx1"/>
                </a:solidFill>
              </a:rPr>
              <a:t>Nhóm SV thực hiện:</a:t>
            </a:r>
          </a:p>
          <a:p>
            <a:pPr algn="ctr"/>
            <a:r>
              <a:rPr lang="en-US" sz="1600" smtClean="0">
                <a:solidFill>
                  <a:schemeClr val="tx1"/>
                </a:solidFill>
              </a:rPr>
              <a:t>Nguyễn Minh Hiếu – 07520117</a:t>
            </a:r>
          </a:p>
          <a:p>
            <a:pPr algn="ctr"/>
            <a:r>
              <a:rPr lang="en-US" sz="1600" smtClean="0">
                <a:solidFill>
                  <a:schemeClr val="tx1"/>
                </a:solidFill>
              </a:rPr>
              <a:t>Lê Trọng Hiếu - 07520119</a:t>
            </a:r>
            <a:endParaRPr lang="en-US" sz="1600">
              <a:solidFill>
                <a:schemeClr val="tx1"/>
              </a:solidFill>
            </a:endParaRPr>
          </a:p>
        </p:txBody>
      </p:sp>
      <p:sp>
        <p:nvSpPr>
          <p:cNvPr id="4" name="Footer Placeholder 3"/>
          <p:cNvSpPr>
            <a:spLocks noGrp="1"/>
          </p:cNvSpPr>
          <p:nvPr>
            <p:ph type="ftr" sz="quarter" idx="3"/>
          </p:nvPr>
        </p:nvSpPr>
        <p:spPr/>
        <p:txBody>
          <a:bodyPr/>
          <a:lstStyle/>
          <a:p>
            <a:r>
              <a:rPr lang="en-US" smtClean="0"/>
              <a:t>http://www.uit.edu.vn</a:t>
            </a:r>
            <a:endParaRPr lang="en-US"/>
          </a:p>
        </p:txBody>
      </p:sp>
      <p:sp>
        <p:nvSpPr>
          <p:cNvPr id="5" name="Subtitle 2"/>
          <p:cNvSpPr txBox="1">
            <a:spLocks/>
          </p:cNvSpPr>
          <p:nvPr/>
        </p:nvSpPr>
        <p:spPr bwMode="gray">
          <a:xfrm>
            <a:off x="-609600" y="5105400"/>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r" rtl="0" eaLnBrk="1" fontAlgn="base" hangingPunct="1">
              <a:spcBef>
                <a:spcPct val="20000"/>
              </a:spcBef>
              <a:spcAft>
                <a:spcPct val="0"/>
              </a:spcAft>
              <a:buClr>
                <a:schemeClr val="tx2"/>
              </a:buClr>
              <a:buSzPct val="115000"/>
              <a:buFont typeface="Wingdings" pitchFamily="2" charset="2"/>
              <a:buNone/>
              <a:defRPr sz="2400">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gn="ctr"/>
            <a:r>
              <a:rPr lang="en-US" sz="1600" i="1" u="sng" smtClean="0">
                <a:solidFill>
                  <a:schemeClr val="tx1"/>
                </a:solidFill>
              </a:rPr>
              <a:t>GV hướng dẫn:</a:t>
            </a:r>
            <a:r>
              <a:rPr lang="en-US" sz="1600" u="sng" smtClean="0">
                <a:solidFill>
                  <a:schemeClr val="tx1"/>
                </a:solidFill>
              </a:rPr>
              <a:t> </a:t>
            </a:r>
          </a:p>
          <a:p>
            <a:pPr algn="ctr"/>
            <a:r>
              <a:rPr lang="en-US" sz="1600" smtClean="0">
                <a:solidFill>
                  <a:schemeClr val="tx1"/>
                </a:solidFill>
              </a:rPr>
              <a:t>ThS. Huỳnh Hữu Việt</a:t>
            </a:r>
            <a:endParaRPr lang="en-US" sz="1600">
              <a:solidFill>
                <a:schemeClr val="tx1"/>
              </a:solidFill>
            </a:endParaRPr>
          </a:p>
        </p:txBody>
      </p:sp>
      <p:sp>
        <p:nvSpPr>
          <p:cNvPr id="6" name="TextBox 5"/>
          <p:cNvSpPr txBox="1"/>
          <p:nvPr/>
        </p:nvSpPr>
        <p:spPr>
          <a:xfrm>
            <a:off x="333641" y="6412468"/>
            <a:ext cx="5533759" cy="369332"/>
          </a:xfrm>
          <a:prstGeom prst="rect">
            <a:avLst/>
          </a:prstGeom>
          <a:noFill/>
        </p:spPr>
        <p:txBody>
          <a:bodyPr wrap="none" rtlCol="0">
            <a:spAutoFit/>
          </a:bodyPr>
          <a:lstStyle/>
          <a:p>
            <a:r>
              <a:rPr lang="en-US" smtClean="0"/>
              <a:t>Trường ĐH Công Nghệ Thông Tin – ĐHQG TP.HCM</a:t>
            </a:r>
            <a:endParaRPr lang="en-US"/>
          </a:p>
        </p:txBody>
      </p:sp>
      <p:sp>
        <p:nvSpPr>
          <p:cNvPr id="7" name="Slide Number Placeholder 6"/>
          <p:cNvSpPr>
            <a:spLocks noGrp="1"/>
          </p:cNvSpPr>
          <p:nvPr>
            <p:ph type="sldNum" sz="quarter" idx="4"/>
          </p:nvPr>
        </p:nvSpPr>
        <p:spPr/>
        <p:txBody>
          <a:bodyPr/>
          <a:lstStyle/>
          <a:p>
            <a:fld id="{A557F3D1-8D74-444E-8A8A-ECD70740605E}" type="slidenum">
              <a:rPr lang="en-US" smtClean="0"/>
              <a:pPr/>
              <a:t>1</a:t>
            </a:fld>
            <a:endParaRPr lang="en-US"/>
          </a:p>
        </p:txBody>
      </p:sp>
    </p:spTree>
    <p:extLst>
      <p:ext uri="{BB962C8B-B14F-4D97-AF65-F5344CB8AC3E}">
        <p14:creationId xmlns:p14="http://schemas.microsoft.com/office/powerpoint/2010/main" val="36804683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Phương pháp khuyến nghị nhiều chiều</a:t>
            </a:r>
            <a:endParaRPr lang="en-US" sz="2800"/>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7" name="TextBox 6"/>
          <p:cNvSpPr txBox="1"/>
          <p:nvPr/>
        </p:nvSpPr>
        <p:spPr>
          <a:xfrm>
            <a:off x="1588259" y="6019800"/>
            <a:ext cx="5955541" cy="369332"/>
          </a:xfrm>
          <a:prstGeom prst="rect">
            <a:avLst/>
          </a:prstGeom>
          <a:noFill/>
        </p:spPr>
        <p:txBody>
          <a:bodyPr wrap="none" rtlCol="0">
            <a:spAutoFit/>
          </a:bodyPr>
          <a:lstStyle/>
          <a:p>
            <a:r>
              <a:rPr lang="en-US" smtClean="0"/>
              <a:t>Không gian khuyến nghị 3 chiều (Users x Items x Time)</a:t>
            </a:r>
            <a:endParaRPr lang="en-US"/>
          </a:p>
        </p:txBody>
      </p:sp>
      <p:sp>
        <p:nvSpPr>
          <p:cNvPr id="3" name="Cube 2"/>
          <p:cNvSpPr/>
          <p:nvPr/>
        </p:nvSpPr>
        <p:spPr>
          <a:xfrm>
            <a:off x="3564618" y="1143000"/>
            <a:ext cx="2460626" cy="2362201"/>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numCol="3" spcCol="457200" rtlCol="0" anchor="ctr">
            <a:normAutofit/>
          </a:bodyPr>
          <a:lstStyle/>
          <a:p>
            <a:pPr algn="ctr"/>
            <a:endParaRPr lang="en-US"/>
          </a:p>
        </p:txBody>
      </p:sp>
      <p:cxnSp>
        <p:nvCxnSpPr>
          <p:cNvPr id="35" name="Straight Connector 34"/>
          <p:cNvCxnSpPr/>
          <p:nvPr/>
        </p:nvCxnSpPr>
        <p:spPr>
          <a:xfrm flipV="1">
            <a:off x="4038600" y="1143000"/>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495800" y="1143000"/>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958303" y="1143000"/>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426248" y="1580128"/>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426248" y="2021344"/>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426248" y="2458472"/>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653776" y="1513964"/>
            <a:ext cx="0" cy="17626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867400" y="1308410"/>
            <a:ext cx="0" cy="17626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038600" y="1752600"/>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495800" y="1747568"/>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958303" y="1761833"/>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3564618" y="2189728"/>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3564618" y="2623868"/>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3564618" y="3068072"/>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3792146" y="1513964"/>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3980236" y="1308410"/>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4958303" y="1747568"/>
            <a:ext cx="467945" cy="44216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a:t>
            </a:r>
          </a:p>
        </p:txBody>
      </p:sp>
      <p:sp>
        <p:nvSpPr>
          <p:cNvPr id="70" name="TextBox 69"/>
          <p:cNvSpPr txBox="1"/>
          <p:nvPr/>
        </p:nvSpPr>
        <p:spPr>
          <a:xfrm>
            <a:off x="7086600" y="2139434"/>
            <a:ext cx="1665841" cy="369332"/>
          </a:xfrm>
          <a:prstGeom prst="rect">
            <a:avLst/>
          </a:prstGeom>
          <a:noFill/>
        </p:spPr>
        <p:txBody>
          <a:bodyPr wrap="none" rtlCol="0">
            <a:spAutoFit/>
          </a:bodyPr>
          <a:lstStyle/>
          <a:p>
            <a:r>
              <a:rPr lang="en-US" smtClean="0"/>
              <a:t>R(101,7,1) = 6</a:t>
            </a:r>
          </a:p>
        </p:txBody>
      </p:sp>
      <p:cxnSp>
        <p:nvCxnSpPr>
          <p:cNvPr id="72" name="Straight Arrow Connector 71"/>
          <p:cNvCxnSpPr>
            <a:stCxn id="67" idx="3"/>
          </p:cNvCxnSpPr>
          <p:nvPr/>
        </p:nvCxnSpPr>
        <p:spPr>
          <a:xfrm>
            <a:off x="5426248" y="1968648"/>
            <a:ext cx="1584152" cy="35749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3635693" y="3554450"/>
            <a:ext cx="312906" cy="369332"/>
          </a:xfrm>
          <a:prstGeom prst="rect">
            <a:avLst/>
          </a:prstGeom>
          <a:noFill/>
        </p:spPr>
        <p:txBody>
          <a:bodyPr wrap="none" rtlCol="0">
            <a:spAutoFit/>
          </a:bodyPr>
          <a:lstStyle/>
          <a:p>
            <a:r>
              <a:rPr lang="en-US" smtClean="0"/>
              <a:t>2</a:t>
            </a:r>
            <a:endParaRPr lang="en-US"/>
          </a:p>
        </p:txBody>
      </p:sp>
      <p:sp>
        <p:nvSpPr>
          <p:cNvPr id="74" name="TextBox 73"/>
          <p:cNvSpPr txBox="1"/>
          <p:nvPr/>
        </p:nvSpPr>
        <p:spPr>
          <a:xfrm>
            <a:off x="4104920" y="3554450"/>
            <a:ext cx="312906" cy="369332"/>
          </a:xfrm>
          <a:prstGeom prst="rect">
            <a:avLst/>
          </a:prstGeom>
          <a:noFill/>
        </p:spPr>
        <p:txBody>
          <a:bodyPr wrap="none" rtlCol="0">
            <a:spAutoFit/>
          </a:bodyPr>
          <a:lstStyle/>
          <a:p>
            <a:r>
              <a:rPr lang="en-US"/>
              <a:t>3</a:t>
            </a:r>
          </a:p>
        </p:txBody>
      </p:sp>
      <p:sp>
        <p:nvSpPr>
          <p:cNvPr id="75" name="TextBox 74"/>
          <p:cNvSpPr txBox="1"/>
          <p:nvPr/>
        </p:nvSpPr>
        <p:spPr>
          <a:xfrm>
            <a:off x="4550080" y="3554450"/>
            <a:ext cx="312906" cy="369332"/>
          </a:xfrm>
          <a:prstGeom prst="rect">
            <a:avLst/>
          </a:prstGeom>
          <a:noFill/>
        </p:spPr>
        <p:txBody>
          <a:bodyPr wrap="none" rtlCol="0">
            <a:spAutoFit/>
          </a:bodyPr>
          <a:lstStyle/>
          <a:p>
            <a:r>
              <a:rPr lang="en-US" smtClean="0"/>
              <a:t>5</a:t>
            </a:r>
            <a:endParaRPr lang="en-US"/>
          </a:p>
        </p:txBody>
      </p:sp>
      <p:sp>
        <p:nvSpPr>
          <p:cNvPr id="76" name="TextBox 75"/>
          <p:cNvSpPr txBox="1"/>
          <p:nvPr/>
        </p:nvSpPr>
        <p:spPr>
          <a:xfrm>
            <a:off x="5035822" y="3565083"/>
            <a:ext cx="312906" cy="369332"/>
          </a:xfrm>
          <a:prstGeom prst="rect">
            <a:avLst/>
          </a:prstGeom>
          <a:noFill/>
        </p:spPr>
        <p:txBody>
          <a:bodyPr wrap="none" rtlCol="0">
            <a:spAutoFit/>
          </a:bodyPr>
          <a:lstStyle/>
          <a:p>
            <a:r>
              <a:rPr lang="en-US"/>
              <a:t>7</a:t>
            </a:r>
          </a:p>
        </p:txBody>
      </p:sp>
      <p:sp>
        <p:nvSpPr>
          <p:cNvPr id="79" name="TextBox 78"/>
          <p:cNvSpPr txBox="1"/>
          <p:nvPr/>
        </p:nvSpPr>
        <p:spPr>
          <a:xfrm>
            <a:off x="5436867" y="3489905"/>
            <a:ext cx="312906" cy="369332"/>
          </a:xfrm>
          <a:prstGeom prst="rect">
            <a:avLst/>
          </a:prstGeom>
          <a:noFill/>
        </p:spPr>
        <p:txBody>
          <a:bodyPr wrap="none" rtlCol="0">
            <a:spAutoFit/>
          </a:bodyPr>
          <a:lstStyle/>
          <a:p>
            <a:r>
              <a:rPr lang="en-US" smtClean="0"/>
              <a:t>1</a:t>
            </a:r>
            <a:endParaRPr lang="en-US"/>
          </a:p>
        </p:txBody>
      </p:sp>
      <p:sp>
        <p:nvSpPr>
          <p:cNvPr id="80" name="TextBox 79"/>
          <p:cNvSpPr txBox="1"/>
          <p:nvPr/>
        </p:nvSpPr>
        <p:spPr>
          <a:xfrm>
            <a:off x="5685413" y="3254953"/>
            <a:ext cx="312906" cy="369332"/>
          </a:xfrm>
          <a:prstGeom prst="rect">
            <a:avLst/>
          </a:prstGeom>
          <a:noFill/>
        </p:spPr>
        <p:txBody>
          <a:bodyPr wrap="none" rtlCol="0">
            <a:spAutoFit/>
          </a:bodyPr>
          <a:lstStyle/>
          <a:p>
            <a:r>
              <a:rPr lang="en-US" smtClean="0"/>
              <a:t>2</a:t>
            </a:r>
            <a:endParaRPr lang="en-US"/>
          </a:p>
        </p:txBody>
      </p:sp>
      <p:sp>
        <p:nvSpPr>
          <p:cNvPr id="81" name="TextBox 80"/>
          <p:cNvSpPr txBox="1"/>
          <p:nvPr/>
        </p:nvSpPr>
        <p:spPr>
          <a:xfrm>
            <a:off x="5879395" y="3066655"/>
            <a:ext cx="312906" cy="369332"/>
          </a:xfrm>
          <a:prstGeom prst="rect">
            <a:avLst/>
          </a:prstGeom>
          <a:noFill/>
        </p:spPr>
        <p:txBody>
          <a:bodyPr wrap="none" rtlCol="0">
            <a:spAutoFit/>
          </a:bodyPr>
          <a:lstStyle/>
          <a:p>
            <a:r>
              <a:rPr lang="en-US" smtClean="0"/>
              <a:t>3</a:t>
            </a:r>
            <a:endParaRPr lang="en-US"/>
          </a:p>
        </p:txBody>
      </p:sp>
      <p:sp>
        <p:nvSpPr>
          <p:cNvPr id="82" name="TextBox 81"/>
          <p:cNvSpPr txBox="1"/>
          <p:nvPr/>
        </p:nvSpPr>
        <p:spPr>
          <a:xfrm>
            <a:off x="2971800" y="1820396"/>
            <a:ext cx="569387" cy="369332"/>
          </a:xfrm>
          <a:prstGeom prst="rect">
            <a:avLst/>
          </a:prstGeom>
          <a:noFill/>
        </p:spPr>
        <p:txBody>
          <a:bodyPr wrap="none" rtlCol="0">
            <a:spAutoFit/>
          </a:bodyPr>
          <a:lstStyle/>
          <a:p>
            <a:r>
              <a:rPr lang="en-US" smtClean="0"/>
              <a:t>101</a:t>
            </a:r>
            <a:endParaRPr lang="en-US"/>
          </a:p>
        </p:txBody>
      </p:sp>
      <p:sp>
        <p:nvSpPr>
          <p:cNvPr id="83" name="TextBox 82"/>
          <p:cNvSpPr txBox="1"/>
          <p:nvPr/>
        </p:nvSpPr>
        <p:spPr>
          <a:xfrm>
            <a:off x="2971800" y="2273806"/>
            <a:ext cx="569387" cy="369332"/>
          </a:xfrm>
          <a:prstGeom prst="rect">
            <a:avLst/>
          </a:prstGeom>
          <a:noFill/>
        </p:spPr>
        <p:txBody>
          <a:bodyPr wrap="none" rtlCol="0">
            <a:spAutoFit/>
          </a:bodyPr>
          <a:lstStyle/>
          <a:p>
            <a:r>
              <a:rPr lang="en-US" smtClean="0"/>
              <a:t>102</a:t>
            </a:r>
            <a:endParaRPr lang="en-US"/>
          </a:p>
        </p:txBody>
      </p:sp>
      <p:sp>
        <p:nvSpPr>
          <p:cNvPr id="84" name="TextBox 83"/>
          <p:cNvSpPr txBox="1"/>
          <p:nvPr/>
        </p:nvSpPr>
        <p:spPr>
          <a:xfrm>
            <a:off x="2971800" y="2701714"/>
            <a:ext cx="569387" cy="369332"/>
          </a:xfrm>
          <a:prstGeom prst="rect">
            <a:avLst/>
          </a:prstGeom>
          <a:noFill/>
        </p:spPr>
        <p:txBody>
          <a:bodyPr wrap="none" rtlCol="0">
            <a:spAutoFit/>
          </a:bodyPr>
          <a:lstStyle/>
          <a:p>
            <a:r>
              <a:rPr lang="en-US" smtClean="0"/>
              <a:t>103</a:t>
            </a:r>
            <a:endParaRPr lang="en-US"/>
          </a:p>
        </p:txBody>
      </p:sp>
      <p:sp>
        <p:nvSpPr>
          <p:cNvPr id="85" name="TextBox 84"/>
          <p:cNvSpPr txBox="1"/>
          <p:nvPr/>
        </p:nvSpPr>
        <p:spPr>
          <a:xfrm>
            <a:off x="2971800" y="3120573"/>
            <a:ext cx="569387" cy="369332"/>
          </a:xfrm>
          <a:prstGeom prst="rect">
            <a:avLst/>
          </a:prstGeom>
          <a:noFill/>
        </p:spPr>
        <p:txBody>
          <a:bodyPr wrap="none" rtlCol="0">
            <a:spAutoFit/>
          </a:bodyPr>
          <a:lstStyle/>
          <a:p>
            <a:r>
              <a:rPr lang="en-US" smtClean="0"/>
              <a:t>104</a:t>
            </a:r>
            <a:endParaRPr lang="en-US"/>
          </a:p>
        </p:txBody>
      </p:sp>
      <p:sp>
        <p:nvSpPr>
          <p:cNvPr id="86" name="TextBox 85"/>
          <p:cNvSpPr txBox="1"/>
          <p:nvPr/>
        </p:nvSpPr>
        <p:spPr>
          <a:xfrm>
            <a:off x="2184405" y="2419683"/>
            <a:ext cx="787395" cy="369332"/>
          </a:xfrm>
          <a:prstGeom prst="rect">
            <a:avLst/>
          </a:prstGeom>
          <a:noFill/>
        </p:spPr>
        <p:txBody>
          <a:bodyPr wrap="none" rtlCol="0">
            <a:spAutoFit/>
          </a:bodyPr>
          <a:lstStyle/>
          <a:p>
            <a:r>
              <a:rPr lang="en-US" smtClean="0"/>
              <a:t>Users</a:t>
            </a:r>
            <a:endParaRPr lang="en-US"/>
          </a:p>
        </p:txBody>
      </p:sp>
      <p:sp>
        <p:nvSpPr>
          <p:cNvPr id="87" name="TextBox 86"/>
          <p:cNvSpPr txBox="1"/>
          <p:nvPr/>
        </p:nvSpPr>
        <p:spPr>
          <a:xfrm>
            <a:off x="4248427" y="3859237"/>
            <a:ext cx="748923" cy="369332"/>
          </a:xfrm>
          <a:prstGeom prst="rect">
            <a:avLst/>
          </a:prstGeom>
          <a:noFill/>
        </p:spPr>
        <p:txBody>
          <a:bodyPr wrap="none" rtlCol="0">
            <a:spAutoFit/>
          </a:bodyPr>
          <a:lstStyle/>
          <a:p>
            <a:r>
              <a:rPr lang="en-US" smtClean="0"/>
              <a:t>Items</a:t>
            </a:r>
            <a:endParaRPr lang="en-US"/>
          </a:p>
        </p:txBody>
      </p:sp>
      <p:sp>
        <p:nvSpPr>
          <p:cNvPr id="88" name="TextBox 87"/>
          <p:cNvSpPr txBox="1"/>
          <p:nvPr/>
        </p:nvSpPr>
        <p:spPr>
          <a:xfrm>
            <a:off x="5998319" y="3565083"/>
            <a:ext cx="689035" cy="369332"/>
          </a:xfrm>
          <a:prstGeom prst="rect">
            <a:avLst/>
          </a:prstGeom>
          <a:noFill/>
        </p:spPr>
        <p:txBody>
          <a:bodyPr wrap="none" rtlCol="0">
            <a:spAutoFit/>
          </a:bodyPr>
          <a:lstStyle/>
          <a:p>
            <a:r>
              <a:rPr lang="en-US" smtClean="0"/>
              <a:t>Time</a:t>
            </a:r>
            <a:endParaRPr lang="en-US"/>
          </a:p>
        </p:txBody>
      </p:sp>
      <p:graphicFrame>
        <p:nvGraphicFramePr>
          <p:cNvPr id="89" name="Table 88"/>
          <p:cNvGraphicFramePr>
            <a:graphicFrameLocks noGrp="1"/>
          </p:cNvGraphicFramePr>
          <p:nvPr>
            <p:extLst>
              <p:ext uri="{D42A27DB-BD31-4B8C-83A1-F6EECF244321}">
                <p14:modId xmlns:p14="http://schemas.microsoft.com/office/powerpoint/2010/main" val="2938067226"/>
              </p:ext>
            </p:extLst>
          </p:nvPr>
        </p:nvGraphicFramePr>
        <p:xfrm>
          <a:off x="153844" y="2796082"/>
          <a:ext cx="2424258" cy="1387646"/>
        </p:xfrm>
        <a:graphic>
          <a:graphicData uri="http://schemas.openxmlformats.org/drawingml/2006/table">
            <a:tbl>
              <a:tblPr firstRow="1" bandRow="1">
                <a:tableStyleId>{5C22544A-7EE6-4342-B048-85BDC9FD1C3A}</a:tableStyleId>
              </a:tblPr>
              <a:tblGrid>
                <a:gridCol w="808086"/>
                <a:gridCol w="808086"/>
                <a:gridCol w="808086"/>
              </a:tblGrid>
              <a:tr h="153644">
                <a:tc>
                  <a:txBody>
                    <a:bodyPr/>
                    <a:lstStyle/>
                    <a:p>
                      <a:r>
                        <a:rPr lang="en-US" sz="1200" smtClean="0"/>
                        <a:t>Id</a:t>
                      </a:r>
                      <a:endParaRPr lang="en-US" sz="1200"/>
                    </a:p>
                  </a:txBody>
                  <a:tcPr marL="59290" marR="59290" marT="29645" marB="29645"/>
                </a:tc>
                <a:tc>
                  <a:txBody>
                    <a:bodyPr/>
                    <a:lstStyle/>
                    <a:p>
                      <a:r>
                        <a:rPr lang="en-US" sz="1200" smtClean="0"/>
                        <a:t>Name</a:t>
                      </a:r>
                      <a:endParaRPr lang="en-US" sz="1200"/>
                    </a:p>
                  </a:txBody>
                  <a:tcPr marL="59290" marR="59290" marT="29645" marB="29645"/>
                </a:tc>
                <a:tc>
                  <a:txBody>
                    <a:bodyPr/>
                    <a:lstStyle/>
                    <a:p>
                      <a:r>
                        <a:rPr lang="en-US" sz="1200" smtClean="0"/>
                        <a:t>Age</a:t>
                      </a:r>
                      <a:endParaRPr lang="en-US" sz="1200"/>
                    </a:p>
                  </a:txBody>
                  <a:tcPr marL="59290" marR="59290" marT="29645" marB="29645"/>
                </a:tc>
              </a:tr>
              <a:tr h="286369">
                <a:tc>
                  <a:txBody>
                    <a:bodyPr/>
                    <a:lstStyle/>
                    <a:p>
                      <a:r>
                        <a:rPr lang="en-US" sz="1200" b="1" smtClean="0"/>
                        <a:t>101</a:t>
                      </a:r>
                      <a:endParaRPr lang="en-US" sz="1200" b="1"/>
                    </a:p>
                  </a:txBody>
                  <a:tcPr marL="59290" marR="59290" marT="29645" marB="29645"/>
                </a:tc>
                <a:tc>
                  <a:txBody>
                    <a:bodyPr/>
                    <a:lstStyle/>
                    <a:p>
                      <a:r>
                        <a:rPr lang="en-US" sz="1200" b="1" smtClean="0"/>
                        <a:t>John</a:t>
                      </a:r>
                      <a:endParaRPr lang="en-US" sz="1200" b="1"/>
                    </a:p>
                  </a:txBody>
                  <a:tcPr marL="59290" marR="59290" marT="29645" marB="29645"/>
                </a:tc>
                <a:tc>
                  <a:txBody>
                    <a:bodyPr/>
                    <a:lstStyle/>
                    <a:p>
                      <a:r>
                        <a:rPr lang="en-US" sz="1200" b="1" smtClean="0"/>
                        <a:t>25</a:t>
                      </a:r>
                      <a:endParaRPr lang="en-US" sz="1200" b="1"/>
                    </a:p>
                  </a:txBody>
                  <a:tcPr marL="59290" marR="59290" marT="29645" marB="29645"/>
                </a:tc>
              </a:tr>
              <a:tr h="286369">
                <a:tc>
                  <a:txBody>
                    <a:bodyPr/>
                    <a:lstStyle/>
                    <a:p>
                      <a:r>
                        <a:rPr lang="en-US" sz="1200" b="1" smtClean="0"/>
                        <a:t>102</a:t>
                      </a:r>
                      <a:endParaRPr lang="en-US" sz="1200" b="1"/>
                    </a:p>
                  </a:txBody>
                  <a:tcPr marL="59290" marR="59290" marT="29645" marB="29645"/>
                </a:tc>
                <a:tc>
                  <a:txBody>
                    <a:bodyPr/>
                    <a:lstStyle/>
                    <a:p>
                      <a:r>
                        <a:rPr lang="en-US" sz="1200" b="1" smtClean="0"/>
                        <a:t>Bob</a:t>
                      </a:r>
                      <a:endParaRPr lang="en-US" sz="1200" b="1"/>
                    </a:p>
                  </a:txBody>
                  <a:tcPr marL="59290" marR="59290" marT="29645" marB="29645"/>
                </a:tc>
                <a:tc>
                  <a:txBody>
                    <a:bodyPr/>
                    <a:lstStyle/>
                    <a:p>
                      <a:r>
                        <a:rPr lang="en-US" sz="1200" b="1" smtClean="0"/>
                        <a:t>18</a:t>
                      </a:r>
                      <a:endParaRPr lang="en-US" sz="1200" b="1"/>
                    </a:p>
                  </a:txBody>
                  <a:tcPr marL="59290" marR="59290" marT="29645" marB="29645"/>
                </a:tc>
              </a:tr>
              <a:tr h="286369">
                <a:tc>
                  <a:txBody>
                    <a:bodyPr/>
                    <a:lstStyle/>
                    <a:p>
                      <a:r>
                        <a:rPr lang="en-US" sz="1200" b="1" smtClean="0"/>
                        <a:t>103</a:t>
                      </a:r>
                      <a:endParaRPr lang="en-US" sz="1200" b="1"/>
                    </a:p>
                  </a:txBody>
                  <a:tcPr marL="59290" marR="59290" marT="29645" marB="29645"/>
                </a:tc>
                <a:tc>
                  <a:txBody>
                    <a:bodyPr/>
                    <a:lstStyle/>
                    <a:p>
                      <a:r>
                        <a:rPr lang="en-US" sz="1200" b="1" smtClean="0"/>
                        <a:t>Alice</a:t>
                      </a:r>
                      <a:endParaRPr lang="en-US" sz="1200" b="1"/>
                    </a:p>
                  </a:txBody>
                  <a:tcPr marL="59290" marR="59290" marT="29645" marB="29645"/>
                </a:tc>
                <a:tc>
                  <a:txBody>
                    <a:bodyPr/>
                    <a:lstStyle/>
                    <a:p>
                      <a:r>
                        <a:rPr lang="en-US" sz="1200" b="1" smtClean="0"/>
                        <a:t>27</a:t>
                      </a:r>
                      <a:endParaRPr lang="en-US" sz="1200" b="1"/>
                    </a:p>
                  </a:txBody>
                  <a:tcPr marL="59290" marR="59290" marT="29645" marB="29645"/>
                </a:tc>
              </a:tr>
              <a:tr h="286369">
                <a:tc>
                  <a:txBody>
                    <a:bodyPr/>
                    <a:lstStyle/>
                    <a:p>
                      <a:r>
                        <a:rPr lang="en-US" sz="1200" b="1" smtClean="0"/>
                        <a:t>104</a:t>
                      </a:r>
                      <a:endParaRPr lang="en-US" sz="1200" b="1"/>
                    </a:p>
                  </a:txBody>
                  <a:tcPr marL="59290" marR="59290" marT="29645" marB="29645"/>
                </a:tc>
                <a:tc>
                  <a:txBody>
                    <a:bodyPr/>
                    <a:lstStyle/>
                    <a:p>
                      <a:r>
                        <a:rPr lang="en-US" sz="1200" b="1" smtClean="0"/>
                        <a:t>Mary</a:t>
                      </a:r>
                      <a:endParaRPr lang="en-US" sz="1200" b="1"/>
                    </a:p>
                  </a:txBody>
                  <a:tcPr marL="59290" marR="59290" marT="29645" marB="29645"/>
                </a:tc>
                <a:tc>
                  <a:txBody>
                    <a:bodyPr/>
                    <a:lstStyle/>
                    <a:p>
                      <a:r>
                        <a:rPr lang="en-US" sz="1200" b="1" smtClean="0"/>
                        <a:t>24</a:t>
                      </a:r>
                      <a:endParaRPr lang="en-US" sz="1200" b="1"/>
                    </a:p>
                  </a:txBody>
                  <a:tcPr marL="59290" marR="59290" marT="29645" marB="29645"/>
                </a:tc>
              </a:tr>
            </a:tbl>
          </a:graphicData>
        </a:graphic>
      </p:graphicFrame>
      <p:graphicFrame>
        <p:nvGraphicFramePr>
          <p:cNvPr id="90" name="Table 89"/>
          <p:cNvGraphicFramePr>
            <a:graphicFrameLocks noGrp="1"/>
          </p:cNvGraphicFramePr>
          <p:nvPr>
            <p:extLst>
              <p:ext uri="{D42A27DB-BD31-4B8C-83A1-F6EECF244321}">
                <p14:modId xmlns:p14="http://schemas.microsoft.com/office/powerpoint/2010/main" val="2678528454"/>
              </p:ext>
            </p:extLst>
          </p:nvPr>
        </p:nvGraphicFramePr>
        <p:xfrm>
          <a:off x="6843597" y="3202895"/>
          <a:ext cx="2151846" cy="1097280"/>
        </p:xfrm>
        <a:graphic>
          <a:graphicData uri="http://schemas.openxmlformats.org/drawingml/2006/table">
            <a:tbl>
              <a:tblPr firstRow="1" bandRow="1">
                <a:tableStyleId>{5C22544A-7EE6-4342-B048-85BDC9FD1C3A}</a:tableStyleId>
              </a:tblPr>
              <a:tblGrid>
                <a:gridCol w="1075923"/>
                <a:gridCol w="1075923"/>
              </a:tblGrid>
              <a:tr h="267660">
                <a:tc>
                  <a:txBody>
                    <a:bodyPr/>
                    <a:lstStyle/>
                    <a:p>
                      <a:r>
                        <a:rPr lang="en-US" sz="1200" smtClean="0"/>
                        <a:t>Id</a:t>
                      </a:r>
                      <a:endParaRPr lang="en-US" sz="1200"/>
                    </a:p>
                  </a:txBody>
                  <a:tcPr/>
                </a:tc>
                <a:tc>
                  <a:txBody>
                    <a:bodyPr/>
                    <a:lstStyle/>
                    <a:p>
                      <a:r>
                        <a:rPr lang="en-US" sz="1200" smtClean="0"/>
                        <a:t>Name</a:t>
                      </a:r>
                      <a:endParaRPr lang="en-US" sz="1200"/>
                    </a:p>
                  </a:txBody>
                  <a:tcPr/>
                </a:tc>
              </a:tr>
              <a:tr h="242883">
                <a:tc>
                  <a:txBody>
                    <a:bodyPr/>
                    <a:lstStyle/>
                    <a:p>
                      <a:r>
                        <a:rPr lang="en-US" sz="1200" b="1" smtClean="0"/>
                        <a:t>1</a:t>
                      </a:r>
                      <a:endParaRPr lang="en-US" sz="1200" b="1"/>
                    </a:p>
                  </a:txBody>
                  <a:tcPr/>
                </a:tc>
                <a:tc>
                  <a:txBody>
                    <a:bodyPr/>
                    <a:lstStyle/>
                    <a:p>
                      <a:r>
                        <a:rPr lang="en-US" sz="1200" b="1" smtClean="0"/>
                        <a:t>Weekday</a:t>
                      </a:r>
                      <a:endParaRPr lang="en-US" sz="1200" b="1"/>
                    </a:p>
                  </a:txBody>
                  <a:tcPr/>
                </a:tc>
              </a:tr>
              <a:tr h="242883">
                <a:tc>
                  <a:txBody>
                    <a:bodyPr/>
                    <a:lstStyle/>
                    <a:p>
                      <a:r>
                        <a:rPr lang="en-US" sz="1200" b="1" smtClean="0"/>
                        <a:t>2</a:t>
                      </a:r>
                      <a:endParaRPr lang="en-US" sz="1200" b="1"/>
                    </a:p>
                  </a:txBody>
                  <a:tcPr/>
                </a:tc>
                <a:tc>
                  <a:txBody>
                    <a:bodyPr/>
                    <a:lstStyle/>
                    <a:p>
                      <a:r>
                        <a:rPr lang="en-US" sz="1200" b="1" smtClean="0"/>
                        <a:t>Weekend</a:t>
                      </a:r>
                      <a:endParaRPr lang="en-US" sz="1200" b="1"/>
                    </a:p>
                  </a:txBody>
                  <a:tcPr/>
                </a:tc>
              </a:tr>
              <a:tr h="272249">
                <a:tc>
                  <a:txBody>
                    <a:bodyPr/>
                    <a:lstStyle/>
                    <a:p>
                      <a:r>
                        <a:rPr lang="en-US" sz="1200" b="1" smtClean="0"/>
                        <a:t>3</a:t>
                      </a:r>
                      <a:endParaRPr lang="en-US" sz="1200" b="1"/>
                    </a:p>
                  </a:txBody>
                  <a:tcPr/>
                </a:tc>
                <a:tc>
                  <a:txBody>
                    <a:bodyPr/>
                    <a:lstStyle/>
                    <a:p>
                      <a:r>
                        <a:rPr lang="en-US" sz="1200" b="1" smtClean="0"/>
                        <a:t>Holiday</a:t>
                      </a:r>
                      <a:endParaRPr lang="en-US" sz="1200" b="1"/>
                    </a:p>
                  </a:txBody>
                  <a:tcPr/>
                </a:tc>
              </a:tr>
            </a:tbl>
          </a:graphicData>
        </a:graphic>
      </p:graphicFrame>
      <p:graphicFrame>
        <p:nvGraphicFramePr>
          <p:cNvPr id="91" name="Table 90"/>
          <p:cNvGraphicFramePr>
            <a:graphicFrameLocks noGrp="1"/>
          </p:cNvGraphicFramePr>
          <p:nvPr>
            <p:extLst>
              <p:ext uri="{D42A27DB-BD31-4B8C-83A1-F6EECF244321}">
                <p14:modId xmlns:p14="http://schemas.microsoft.com/office/powerpoint/2010/main" val="3922054441"/>
              </p:ext>
            </p:extLst>
          </p:nvPr>
        </p:nvGraphicFramePr>
        <p:xfrm>
          <a:off x="2971800" y="4343400"/>
          <a:ext cx="3286479" cy="1371600"/>
        </p:xfrm>
        <a:graphic>
          <a:graphicData uri="http://schemas.openxmlformats.org/drawingml/2006/table">
            <a:tbl>
              <a:tblPr firstRow="1" bandRow="1">
                <a:tableStyleId>{5C22544A-7EE6-4342-B048-85BDC9FD1C3A}</a:tableStyleId>
              </a:tblPr>
              <a:tblGrid>
                <a:gridCol w="1095493"/>
                <a:gridCol w="1095493"/>
                <a:gridCol w="1095493"/>
              </a:tblGrid>
              <a:tr h="228600">
                <a:tc>
                  <a:txBody>
                    <a:bodyPr/>
                    <a:lstStyle/>
                    <a:p>
                      <a:r>
                        <a:rPr lang="en-US" sz="1200" smtClean="0"/>
                        <a:t>Id</a:t>
                      </a:r>
                      <a:endParaRPr lang="en-US" sz="1200"/>
                    </a:p>
                  </a:txBody>
                  <a:tcPr/>
                </a:tc>
                <a:tc>
                  <a:txBody>
                    <a:bodyPr/>
                    <a:lstStyle/>
                    <a:p>
                      <a:r>
                        <a:rPr lang="en-US" sz="1200" smtClean="0"/>
                        <a:t>Name</a:t>
                      </a:r>
                      <a:endParaRPr lang="en-US" sz="1200"/>
                    </a:p>
                  </a:txBody>
                  <a:tcPr/>
                </a:tc>
                <a:tc>
                  <a:txBody>
                    <a:bodyPr/>
                    <a:lstStyle/>
                    <a:p>
                      <a:r>
                        <a:rPr lang="en-US" sz="1200" smtClean="0"/>
                        <a:t>Cost</a:t>
                      </a:r>
                      <a:endParaRPr lang="en-US" sz="1200"/>
                    </a:p>
                  </a:txBody>
                  <a:tcPr/>
                </a:tc>
              </a:tr>
              <a:tr h="228600">
                <a:tc>
                  <a:txBody>
                    <a:bodyPr/>
                    <a:lstStyle/>
                    <a:p>
                      <a:r>
                        <a:rPr lang="en-US" sz="1200" b="1" smtClean="0"/>
                        <a:t>2</a:t>
                      </a:r>
                      <a:endParaRPr lang="en-US" sz="1200" b="1"/>
                    </a:p>
                  </a:txBody>
                  <a:tcPr/>
                </a:tc>
                <a:tc>
                  <a:txBody>
                    <a:bodyPr/>
                    <a:lstStyle/>
                    <a:p>
                      <a:r>
                        <a:rPr lang="en-US" sz="1200" b="1" smtClean="0"/>
                        <a:t>Item 2</a:t>
                      </a:r>
                      <a:endParaRPr lang="en-US" sz="1200" b="1"/>
                    </a:p>
                  </a:txBody>
                  <a:tcPr/>
                </a:tc>
                <a:tc>
                  <a:txBody>
                    <a:bodyPr/>
                    <a:lstStyle/>
                    <a:p>
                      <a:r>
                        <a:rPr lang="en-US" sz="1200" b="1" smtClean="0"/>
                        <a:t>10</a:t>
                      </a:r>
                      <a:endParaRPr lang="en-US" sz="1200" b="1"/>
                    </a:p>
                  </a:txBody>
                  <a:tcPr/>
                </a:tc>
              </a:tr>
              <a:tr h="228600">
                <a:tc>
                  <a:txBody>
                    <a:bodyPr/>
                    <a:lstStyle/>
                    <a:p>
                      <a:r>
                        <a:rPr lang="en-US" sz="1200" b="1" smtClean="0"/>
                        <a:t>3</a:t>
                      </a:r>
                      <a:endParaRPr lang="en-US" sz="1200" b="1"/>
                    </a:p>
                  </a:txBody>
                  <a:tcPr/>
                </a:tc>
                <a:tc>
                  <a:txBody>
                    <a:bodyPr/>
                    <a:lstStyle/>
                    <a:p>
                      <a:r>
                        <a:rPr lang="en-US" sz="1200" b="1" smtClean="0"/>
                        <a:t>Item 3</a:t>
                      </a:r>
                      <a:endParaRPr lang="en-US" sz="1200" b="1"/>
                    </a:p>
                  </a:txBody>
                  <a:tcPr/>
                </a:tc>
                <a:tc>
                  <a:txBody>
                    <a:bodyPr/>
                    <a:lstStyle/>
                    <a:p>
                      <a:r>
                        <a:rPr lang="en-US" sz="1200" b="1" smtClean="0"/>
                        <a:t>20</a:t>
                      </a:r>
                      <a:endParaRPr lang="en-US" sz="1200" b="1"/>
                    </a:p>
                  </a:txBody>
                  <a:tcPr/>
                </a:tc>
              </a:tr>
              <a:tr h="228600">
                <a:tc>
                  <a:txBody>
                    <a:bodyPr/>
                    <a:lstStyle/>
                    <a:p>
                      <a:r>
                        <a:rPr lang="en-US" sz="1200" b="1" smtClean="0"/>
                        <a:t>5</a:t>
                      </a:r>
                      <a:endParaRPr lang="en-US" sz="1200" b="1"/>
                    </a:p>
                  </a:txBody>
                  <a:tcPr/>
                </a:tc>
                <a:tc>
                  <a:txBody>
                    <a:bodyPr/>
                    <a:lstStyle/>
                    <a:p>
                      <a:r>
                        <a:rPr lang="en-US" sz="1200" b="1" smtClean="0"/>
                        <a:t>Item 5</a:t>
                      </a:r>
                      <a:endParaRPr lang="en-US" sz="1200" b="1"/>
                    </a:p>
                  </a:txBody>
                  <a:tcPr/>
                </a:tc>
                <a:tc>
                  <a:txBody>
                    <a:bodyPr/>
                    <a:lstStyle/>
                    <a:p>
                      <a:r>
                        <a:rPr lang="en-US" sz="1200" b="1" smtClean="0"/>
                        <a:t>15</a:t>
                      </a:r>
                      <a:endParaRPr lang="en-US" sz="1200" b="1"/>
                    </a:p>
                  </a:txBody>
                  <a:tcPr/>
                </a:tc>
              </a:tr>
              <a:tr h="228600">
                <a:tc>
                  <a:txBody>
                    <a:bodyPr/>
                    <a:lstStyle/>
                    <a:p>
                      <a:r>
                        <a:rPr lang="en-US" sz="1200" b="1" smtClean="0"/>
                        <a:t>7</a:t>
                      </a:r>
                      <a:endParaRPr lang="en-US" sz="1200" b="1"/>
                    </a:p>
                  </a:txBody>
                  <a:tcPr/>
                </a:tc>
                <a:tc>
                  <a:txBody>
                    <a:bodyPr/>
                    <a:lstStyle/>
                    <a:p>
                      <a:r>
                        <a:rPr lang="en-US" sz="1200" b="1" smtClean="0"/>
                        <a:t>Item 7</a:t>
                      </a:r>
                      <a:endParaRPr lang="en-US" sz="1200" b="1"/>
                    </a:p>
                  </a:txBody>
                  <a:tcPr/>
                </a:tc>
                <a:tc>
                  <a:txBody>
                    <a:bodyPr/>
                    <a:lstStyle/>
                    <a:p>
                      <a:r>
                        <a:rPr lang="en-US" sz="1200" b="1" smtClean="0"/>
                        <a:t>40</a:t>
                      </a:r>
                      <a:endParaRPr lang="en-US" sz="1200" b="1"/>
                    </a:p>
                  </a:txBody>
                  <a:tcPr/>
                </a:tc>
              </a:tr>
            </a:tbl>
          </a:graphicData>
        </a:graphic>
      </p:graphicFrame>
      <p:sp>
        <p:nvSpPr>
          <p:cNvPr id="92" name="Slide Number Placeholder 91"/>
          <p:cNvSpPr>
            <a:spLocks noGrp="1"/>
          </p:cNvSpPr>
          <p:nvPr>
            <p:ph type="sldNum" sz="quarter" idx="12"/>
          </p:nvPr>
        </p:nvSpPr>
        <p:spPr/>
        <p:txBody>
          <a:bodyPr/>
          <a:lstStyle/>
          <a:p>
            <a:fld id="{845E3117-1AE7-4ACC-839B-C69B4E3F6E58}" type="slidenum">
              <a:rPr lang="en-US" smtClean="0"/>
              <a:pPr/>
              <a:t>10</a:t>
            </a:fld>
            <a:endParaRPr lang="en-US"/>
          </a:p>
        </p:txBody>
      </p:sp>
    </p:spTree>
    <p:extLst>
      <p:ext uri="{BB962C8B-B14F-4D97-AF65-F5344CB8AC3E}">
        <p14:creationId xmlns:p14="http://schemas.microsoft.com/office/powerpoint/2010/main" val="12275354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12259"/>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solidFill>
                  <a:srgbClr val="FFFF00"/>
                </a:solidFill>
              </a:rPr>
              <a:t>Phương pháp thu giảm số chiều</a:t>
            </a:r>
            <a:endParaRPr lang="en-US" sz="2200">
              <a:solidFill>
                <a:srgbClr val="FFFF00"/>
              </a:solidFill>
            </a:endParaRPr>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11</a:t>
            </a:fld>
            <a:endParaRPr lang="en-US"/>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Phương pháp khuyến nghị nhiều chiều</a:t>
            </a:r>
            <a:endParaRPr lang="en-US" sz="2800"/>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7" name="TextBox 6"/>
          <p:cNvSpPr txBox="1"/>
          <p:nvPr/>
        </p:nvSpPr>
        <p:spPr>
          <a:xfrm>
            <a:off x="1965429" y="6107668"/>
            <a:ext cx="5044971" cy="369332"/>
          </a:xfrm>
          <a:prstGeom prst="rect">
            <a:avLst/>
          </a:prstGeom>
          <a:noFill/>
        </p:spPr>
        <p:txBody>
          <a:bodyPr wrap="none" rtlCol="0">
            <a:spAutoFit/>
          </a:bodyPr>
          <a:lstStyle/>
          <a:p>
            <a:r>
              <a:rPr lang="en-US" smtClean="0"/>
              <a:t>Thông tin ngữ cảnh trong hệ thống khuyến nghị</a:t>
            </a:r>
            <a:endParaRPr lang="en-US"/>
          </a:p>
        </p:txBody>
      </p:sp>
      <p:sp>
        <p:nvSpPr>
          <p:cNvPr id="3" name="Slide Number Placeholder 2"/>
          <p:cNvSpPr>
            <a:spLocks noGrp="1"/>
          </p:cNvSpPr>
          <p:nvPr>
            <p:ph type="sldNum" sz="quarter" idx="12"/>
          </p:nvPr>
        </p:nvSpPr>
        <p:spPr/>
        <p:txBody>
          <a:bodyPr/>
          <a:lstStyle/>
          <a:p>
            <a:fld id="{845E3117-1AE7-4ACC-839B-C69B4E3F6E58}" type="slidenum">
              <a:rPr lang="en-US" smtClean="0"/>
              <a:pPr/>
              <a:t>12</a:t>
            </a:fld>
            <a:endParaRPr lang="en-US"/>
          </a:p>
        </p:txBody>
      </p:sp>
      <p:sp>
        <p:nvSpPr>
          <p:cNvPr id="5" name="Rectangle 4"/>
          <p:cNvSpPr/>
          <p:nvPr/>
        </p:nvSpPr>
        <p:spPr>
          <a:xfrm>
            <a:off x="990600" y="12954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10000" y="12954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553200" y="12954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90600" y="333375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10000" y="333375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553200" y="333375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90600" y="53340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810000" y="53340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553200" y="53340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0600" y="22860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10000" y="43434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stCxn id="5" idx="2"/>
            <a:endCxn id="17" idx="0"/>
          </p:cNvCxnSpPr>
          <p:nvPr/>
        </p:nvCxnSpPr>
        <p:spPr>
          <a:xfrm>
            <a:off x="1981200" y="1981200"/>
            <a:ext cx="0" cy="304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2"/>
            <a:endCxn id="11" idx="0"/>
          </p:cNvCxnSpPr>
          <p:nvPr/>
        </p:nvCxnSpPr>
        <p:spPr>
          <a:xfrm>
            <a:off x="1981200" y="2971800"/>
            <a:ext cx="0" cy="3619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2"/>
            <a:endCxn id="14" idx="0"/>
          </p:cNvCxnSpPr>
          <p:nvPr/>
        </p:nvCxnSpPr>
        <p:spPr>
          <a:xfrm>
            <a:off x="1981200" y="4019550"/>
            <a:ext cx="0" cy="13144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9" idx="2"/>
            <a:endCxn id="12" idx="0"/>
          </p:cNvCxnSpPr>
          <p:nvPr/>
        </p:nvCxnSpPr>
        <p:spPr>
          <a:xfrm>
            <a:off x="4800600" y="1981200"/>
            <a:ext cx="0" cy="13525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2" idx="2"/>
            <a:endCxn id="18" idx="0"/>
          </p:cNvCxnSpPr>
          <p:nvPr/>
        </p:nvCxnSpPr>
        <p:spPr>
          <a:xfrm>
            <a:off x="4800600" y="4019550"/>
            <a:ext cx="0" cy="3238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8" idx="2"/>
            <a:endCxn id="15" idx="0"/>
          </p:cNvCxnSpPr>
          <p:nvPr/>
        </p:nvCxnSpPr>
        <p:spPr>
          <a:xfrm>
            <a:off x="4800600" y="5029200"/>
            <a:ext cx="0" cy="304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2"/>
            <a:endCxn id="13" idx="0"/>
          </p:cNvCxnSpPr>
          <p:nvPr/>
        </p:nvCxnSpPr>
        <p:spPr>
          <a:xfrm>
            <a:off x="7543800" y="1981200"/>
            <a:ext cx="0" cy="13525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3" idx="2"/>
            <a:endCxn id="16" idx="0"/>
          </p:cNvCxnSpPr>
          <p:nvPr/>
        </p:nvCxnSpPr>
        <p:spPr>
          <a:xfrm>
            <a:off x="7543800" y="4019550"/>
            <a:ext cx="0" cy="13144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311786" y="1295400"/>
            <a:ext cx="1338828" cy="584775"/>
          </a:xfrm>
          <a:prstGeom prst="rect">
            <a:avLst/>
          </a:prstGeom>
          <a:noFill/>
        </p:spPr>
        <p:txBody>
          <a:bodyPr wrap="none" rtlCol="0">
            <a:spAutoFit/>
          </a:bodyPr>
          <a:lstStyle/>
          <a:p>
            <a:pPr algn="ctr"/>
            <a:r>
              <a:rPr lang="en-US" sz="1600" b="1" smtClean="0"/>
              <a:t>Data</a:t>
            </a:r>
          </a:p>
          <a:p>
            <a:pPr algn="ctr"/>
            <a:r>
              <a:rPr lang="en-US" sz="1600" smtClean="0"/>
              <a:t>U x I x C x R</a:t>
            </a:r>
            <a:endParaRPr lang="en-US" sz="1600"/>
          </a:p>
        </p:txBody>
      </p:sp>
      <p:sp>
        <p:nvSpPr>
          <p:cNvPr id="35" name="TextBox 34"/>
          <p:cNvSpPr txBox="1"/>
          <p:nvPr/>
        </p:nvSpPr>
        <p:spPr>
          <a:xfrm>
            <a:off x="4131186" y="1320140"/>
            <a:ext cx="1338828" cy="584775"/>
          </a:xfrm>
          <a:prstGeom prst="rect">
            <a:avLst/>
          </a:prstGeom>
          <a:noFill/>
        </p:spPr>
        <p:txBody>
          <a:bodyPr wrap="none" rtlCol="0">
            <a:spAutoFit/>
          </a:bodyPr>
          <a:lstStyle/>
          <a:p>
            <a:pPr algn="ctr"/>
            <a:r>
              <a:rPr lang="en-US" sz="1600" b="1" smtClean="0"/>
              <a:t>Data</a:t>
            </a:r>
          </a:p>
          <a:p>
            <a:pPr algn="ctr"/>
            <a:r>
              <a:rPr lang="en-US" sz="1600" smtClean="0"/>
              <a:t>U x I x C x R</a:t>
            </a:r>
            <a:endParaRPr lang="en-US" sz="1600"/>
          </a:p>
        </p:txBody>
      </p:sp>
      <p:sp>
        <p:nvSpPr>
          <p:cNvPr id="36" name="TextBox 35"/>
          <p:cNvSpPr txBox="1"/>
          <p:nvPr/>
        </p:nvSpPr>
        <p:spPr>
          <a:xfrm>
            <a:off x="6874386" y="1295399"/>
            <a:ext cx="1338828" cy="584775"/>
          </a:xfrm>
          <a:prstGeom prst="rect">
            <a:avLst/>
          </a:prstGeom>
          <a:noFill/>
        </p:spPr>
        <p:txBody>
          <a:bodyPr wrap="none" rtlCol="0">
            <a:spAutoFit/>
          </a:bodyPr>
          <a:lstStyle/>
          <a:p>
            <a:pPr algn="ctr"/>
            <a:r>
              <a:rPr lang="en-US" sz="1600" b="1" smtClean="0"/>
              <a:t>Data</a:t>
            </a:r>
          </a:p>
          <a:p>
            <a:pPr algn="ctr"/>
            <a:r>
              <a:rPr lang="en-US" sz="1600" smtClean="0"/>
              <a:t>U x I x C x R</a:t>
            </a:r>
            <a:endParaRPr lang="en-US" sz="1600"/>
          </a:p>
        </p:txBody>
      </p:sp>
      <p:sp>
        <p:nvSpPr>
          <p:cNvPr id="37" name="TextBox 36"/>
          <p:cNvSpPr txBox="1"/>
          <p:nvPr/>
        </p:nvSpPr>
        <p:spPr>
          <a:xfrm>
            <a:off x="892862" y="2276104"/>
            <a:ext cx="2145139" cy="584775"/>
          </a:xfrm>
          <a:prstGeom prst="rect">
            <a:avLst/>
          </a:prstGeom>
          <a:noFill/>
        </p:spPr>
        <p:txBody>
          <a:bodyPr wrap="none" rtlCol="0">
            <a:spAutoFit/>
          </a:bodyPr>
          <a:lstStyle/>
          <a:p>
            <a:pPr algn="ctr"/>
            <a:r>
              <a:rPr lang="en-US" sz="1600" b="1" smtClean="0"/>
              <a:t>Contextualized Data</a:t>
            </a:r>
          </a:p>
          <a:p>
            <a:pPr algn="ctr"/>
            <a:r>
              <a:rPr lang="en-US" sz="1600" smtClean="0"/>
              <a:t>U x I x R</a:t>
            </a:r>
            <a:endParaRPr lang="en-US" sz="1600"/>
          </a:p>
        </p:txBody>
      </p:sp>
      <p:sp>
        <p:nvSpPr>
          <p:cNvPr id="38" name="TextBox 37"/>
          <p:cNvSpPr txBox="1"/>
          <p:nvPr/>
        </p:nvSpPr>
        <p:spPr>
          <a:xfrm>
            <a:off x="1017637" y="3322864"/>
            <a:ext cx="1927130" cy="584775"/>
          </a:xfrm>
          <a:prstGeom prst="rect">
            <a:avLst/>
          </a:prstGeom>
          <a:noFill/>
        </p:spPr>
        <p:txBody>
          <a:bodyPr wrap="none" rtlCol="0">
            <a:spAutoFit/>
          </a:bodyPr>
          <a:lstStyle/>
          <a:p>
            <a:pPr algn="ctr"/>
            <a:r>
              <a:rPr lang="en-US" sz="1600" b="1" smtClean="0"/>
              <a:t>2D Recommender</a:t>
            </a:r>
          </a:p>
          <a:p>
            <a:pPr algn="ctr"/>
            <a:r>
              <a:rPr lang="en-US" sz="1600" smtClean="0"/>
              <a:t>U x I → R</a:t>
            </a:r>
            <a:endParaRPr lang="en-US" sz="1600"/>
          </a:p>
        </p:txBody>
      </p:sp>
      <p:sp>
        <p:nvSpPr>
          <p:cNvPr id="39" name="TextBox 38"/>
          <p:cNvSpPr txBox="1"/>
          <p:nvPr/>
        </p:nvSpPr>
        <p:spPr>
          <a:xfrm>
            <a:off x="3864069" y="3307772"/>
            <a:ext cx="1927130" cy="584775"/>
          </a:xfrm>
          <a:prstGeom prst="rect">
            <a:avLst/>
          </a:prstGeom>
          <a:noFill/>
        </p:spPr>
        <p:txBody>
          <a:bodyPr wrap="none" rtlCol="0">
            <a:spAutoFit/>
          </a:bodyPr>
          <a:lstStyle/>
          <a:p>
            <a:pPr algn="ctr"/>
            <a:r>
              <a:rPr lang="en-US" sz="1600" b="1" smtClean="0"/>
              <a:t>2D Recommender</a:t>
            </a:r>
          </a:p>
          <a:p>
            <a:pPr algn="ctr"/>
            <a:r>
              <a:rPr lang="en-US" sz="1600" smtClean="0"/>
              <a:t>U x I → R</a:t>
            </a:r>
            <a:endParaRPr lang="en-US" sz="1600"/>
          </a:p>
        </p:txBody>
      </p:sp>
      <p:sp>
        <p:nvSpPr>
          <p:cNvPr id="40" name="TextBox 39"/>
          <p:cNvSpPr txBox="1"/>
          <p:nvPr/>
        </p:nvSpPr>
        <p:spPr>
          <a:xfrm>
            <a:off x="6578415" y="3333750"/>
            <a:ext cx="1984839" cy="584775"/>
          </a:xfrm>
          <a:prstGeom prst="rect">
            <a:avLst/>
          </a:prstGeom>
          <a:noFill/>
        </p:spPr>
        <p:txBody>
          <a:bodyPr wrap="none" rtlCol="0">
            <a:spAutoFit/>
          </a:bodyPr>
          <a:lstStyle/>
          <a:p>
            <a:pPr algn="ctr"/>
            <a:r>
              <a:rPr lang="en-US" sz="1600" b="1"/>
              <a:t>M</a:t>
            </a:r>
            <a:r>
              <a:rPr lang="en-US" sz="1600" b="1" smtClean="0"/>
              <a:t>D Recommender</a:t>
            </a:r>
          </a:p>
          <a:p>
            <a:pPr algn="ctr"/>
            <a:r>
              <a:rPr lang="en-US" sz="1600" smtClean="0"/>
              <a:t>U x I x C→ R</a:t>
            </a:r>
            <a:endParaRPr lang="en-US" sz="1600"/>
          </a:p>
        </p:txBody>
      </p:sp>
      <p:sp>
        <p:nvSpPr>
          <p:cNvPr id="41" name="TextBox 40"/>
          <p:cNvSpPr txBox="1"/>
          <p:nvPr/>
        </p:nvSpPr>
        <p:spPr>
          <a:xfrm>
            <a:off x="1088172" y="5334000"/>
            <a:ext cx="1786066" cy="738664"/>
          </a:xfrm>
          <a:prstGeom prst="rect">
            <a:avLst/>
          </a:prstGeom>
          <a:noFill/>
        </p:spPr>
        <p:txBody>
          <a:bodyPr wrap="none" rtlCol="0">
            <a:spAutoFit/>
          </a:bodyPr>
          <a:lstStyle/>
          <a:p>
            <a:pPr algn="ctr"/>
            <a:r>
              <a:rPr lang="en-US" sz="1400" b="1" smtClean="0"/>
              <a:t>Contextual </a:t>
            </a:r>
          </a:p>
          <a:p>
            <a:pPr algn="ctr"/>
            <a:r>
              <a:rPr lang="en-US" sz="1400" b="1" smtClean="0"/>
              <a:t>Recommendations</a:t>
            </a:r>
          </a:p>
          <a:p>
            <a:pPr algn="ctr"/>
            <a:r>
              <a:rPr lang="en-US" sz="1400"/>
              <a:t>i</a:t>
            </a:r>
            <a:r>
              <a:rPr lang="en-US" sz="1400" smtClean="0"/>
              <a:t>1, i2, i3 …</a:t>
            </a:r>
            <a:endParaRPr lang="en-US" sz="1400"/>
          </a:p>
        </p:txBody>
      </p:sp>
      <p:sp>
        <p:nvSpPr>
          <p:cNvPr id="42" name="TextBox 41"/>
          <p:cNvSpPr txBox="1"/>
          <p:nvPr/>
        </p:nvSpPr>
        <p:spPr>
          <a:xfrm>
            <a:off x="3907567" y="5307568"/>
            <a:ext cx="1786066" cy="738664"/>
          </a:xfrm>
          <a:prstGeom prst="rect">
            <a:avLst/>
          </a:prstGeom>
          <a:noFill/>
        </p:spPr>
        <p:txBody>
          <a:bodyPr wrap="none" rtlCol="0">
            <a:spAutoFit/>
          </a:bodyPr>
          <a:lstStyle/>
          <a:p>
            <a:pPr algn="ctr"/>
            <a:r>
              <a:rPr lang="en-US" sz="1400" b="1" smtClean="0"/>
              <a:t>Contextual </a:t>
            </a:r>
          </a:p>
          <a:p>
            <a:pPr algn="ctr"/>
            <a:r>
              <a:rPr lang="en-US" sz="1400" b="1" smtClean="0"/>
              <a:t>Recommendations</a:t>
            </a:r>
          </a:p>
          <a:p>
            <a:pPr algn="ctr"/>
            <a:r>
              <a:rPr lang="en-US" sz="1400"/>
              <a:t>i</a:t>
            </a:r>
            <a:r>
              <a:rPr lang="en-US" sz="1400" smtClean="0"/>
              <a:t>1, i2, i3 …</a:t>
            </a:r>
            <a:endParaRPr lang="en-US" sz="1400"/>
          </a:p>
        </p:txBody>
      </p:sp>
      <p:sp>
        <p:nvSpPr>
          <p:cNvPr id="43" name="TextBox 42"/>
          <p:cNvSpPr txBox="1"/>
          <p:nvPr/>
        </p:nvSpPr>
        <p:spPr>
          <a:xfrm>
            <a:off x="6650767" y="5334000"/>
            <a:ext cx="1786066" cy="738664"/>
          </a:xfrm>
          <a:prstGeom prst="rect">
            <a:avLst/>
          </a:prstGeom>
          <a:noFill/>
        </p:spPr>
        <p:txBody>
          <a:bodyPr wrap="none" rtlCol="0">
            <a:spAutoFit/>
          </a:bodyPr>
          <a:lstStyle/>
          <a:p>
            <a:pPr algn="ctr"/>
            <a:r>
              <a:rPr lang="en-US" sz="1400" b="1" smtClean="0"/>
              <a:t>Contextual </a:t>
            </a:r>
          </a:p>
          <a:p>
            <a:pPr algn="ctr"/>
            <a:r>
              <a:rPr lang="en-US" sz="1400" b="1" smtClean="0"/>
              <a:t>Recommendations</a:t>
            </a:r>
          </a:p>
          <a:p>
            <a:pPr algn="ctr"/>
            <a:r>
              <a:rPr lang="en-US" sz="1400"/>
              <a:t>i</a:t>
            </a:r>
            <a:r>
              <a:rPr lang="en-US" sz="1400" smtClean="0"/>
              <a:t>1, i2, i3 …</a:t>
            </a:r>
            <a:endParaRPr lang="en-US" sz="1400"/>
          </a:p>
        </p:txBody>
      </p:sp>
      <p:sp>
        <p:nvSpPr>
          <p:cNvPr id="44" name="TextBox 43"/>
          <p:cNvSpPr txBox="1"/>
          <p:nvPr/>
        </p:nvSpPr>
        <p:spPr>
          <a:xfrm>
            <a:off x="3934601" y="4424690"/>
            <a:ext cx="1786065" cy="523220"/>
          </a:xfrm>
          <a:prstGeom prst="rect">
            <a:avLst/>
          </a:prstGeom>
          <a:noFill/>
        </p:spPr>
        <p:txBody>
          <a:bodyPr wrap="none" rtlCol="0">
            <a:spAutoFit/>
          </a:bodyPr>
          <a:lstStyle/>
          <a:p>
            <a:pPr algn="ctr"/>
            <a:r>
              <a:rPr lang="en-US" sz="1400" b="1" smtClean="0"/>
              <a:t>Recommendations</a:t>
            </a:r>
          </a:p>
          <a:p>
            <a:pPr algn="ctr"/>
            <a:r>
              <a:rPr lang="en-US" sz="1400"/>
              <a:t>i</a:t>
            </a:r>
            <a:r>
              <a:rPr lang="en-US" sz="1400" smtClean="0"/>
              <a:t>1, i2, i3 …</a:t>
            </a:r>
            <a:endParaRPr lang="en-US" sz="1400"/>
          </a:p>
        </p:txBody>
      </p:sp>
      <p:sp>
        <p:nvSpPr>
          <p:cNvPr id="45" name="TextBox 44"/>
          <p:cNvSpPr txBox="1"/>
          <p:nvPr/>
        </p:nvSpPr>
        <p:spPr>
          <a:xfrm>
            <a:off x="538118" y="1948934"/>
            <a:ext cx="300082" cy="369332"/>
          </a:xfrm>
          <a:prstGeom prst="rect">
            <a:avLst/>
          </a:prstGeom>
          <a:noFill/>
        </p:spPr>
        <p:txBody>
          <a:bodyPr wrap="none" rtlCol="0">
            <a:spAutoFit/>
          </a:bodyPr>
          <a:lstStyle/>
          <a:p>
            <a:r>
              <a:rPr lang="en-US" smtClean="0"/>
              <a:t>c</a:t>
            </a:r>
            <a:endParaRPr lang="en-US"/>
          </a:p>
        </p:txBody>
      </p:sp>
      <p:sp>
        <p:nvSpPr>
          <p:cNvPr id="46" name="TextBox 45"/>
          <p:cNvSpPr txBox="1"/>
          <p:nvPr/>
        </p:nvSpPr>
        <p:spPr>
          <a:xfrm>
            <a:off x="525294" y="3996809"/>
            <a:ext cx="312906" cy="369332"/>
          </a:xfrm>
          <a:prstGeom prst="rect">
            <a:avLst/>
          </a:prstGeom>
          <a:noFill/>
        </p:spPr>
        <p:txBody>
          <a:bodyPr wrap="none" rtlCol="0">
            <a:spAutoFit/>
          </a:bodyPr>
          <a:lstStyle/>
          <a:p>
            <a:r>
              <a:rPr lang="en-US"/>
              <a:t>u</a:t>
            </a:r>
          </a:p>
        </p:txBody>
      </p:sp>
      <p:cxnSp>
        <p:nvCxnSpPr>
          <p:cNvPr id="48" name="Straight Arrow Connector 47"/>
          <p:cNvCxnSpPr>
            <a:stCxn id="45" idx="3"/>
          </p:cNvCxnSpPr>
          <p:nvPr/>
        </p:nvCxnSpPr>
        <p:spPr>
          <a:xfrm>
            <a:off x="838200" y="2133600"/>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816486" y="4181475"/>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352800" y="3996809"/>
            <a:ext cx="312906" cy="369332"/>
          </a:xfrm>
          <a:prstGeom prst="rect">
            <a:avLst/>
          </a:prstGeom>
          <a:noFill/>
        </p:spPr>
        <p:txBody>
          <a:bodyPr wrap="none" rtlCol="0">
            <a:spAutoFit/>
          </a:bodyPr>
          <a:lstStyle/>
          <a:p>
            <a:r>
              <a:rPr lang="en-US"/>
              <a:t>u</a:t>
            </a:r>
          </a:p>
        </p:txBody>
      </p:sp>
      <p:cxnSp>
        <p:nvCxnSpPr>
          <p:cNvPr id="51" name="Straight Arrow Connector 50"/>
          <p:cNvCxnSpPr/>
          <p:nvPr/>
        </p:nvCxnSpPr>
        <p:spPr>
          <a:xfrm>
            <a:off x="3665706" y="4191000"/>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352800" y="4953000"/>
            <a:ext cx="300082" cy="369332"/>
          </a:xfrm>
          <a:prstGeom prst="rect">
            <a:avLst/>
          </a:prstGeom>
          <a:noFill/>
        </p:spPr>
        <p:txBody>
          <a:bodyPr wrap="none" rtlCol="0">
            <a:spAutoFit/>
          </a:bodyPr>
          <a:lstStyle/>
          <a:p>
            <a:r>
              <a:rPr lang="en-US" smtClean="0"/>
              <a:t>c</a:t>
            </a:r>
            <a:endParaRPr lang="en-US"/>
          </a:p>
        </p:txBody>
      </p:sp>
      <p:cxnSp>
        <p:nvCxnSpPr>
          <p:cNvPr id="53" name="Straight Arrow Connector 52"/>
          <p:cNvCxnSpPr/>
          <p:nvPr/>
        </p:nvCxnSpPr>
        <p:spPr>
          <a:xfrm>
            <a:off x="3665706" y="5181600"/>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096000" y="4008477"/>
            <a:ext cx="312906" cy="369332"/>
          </a:xfrm>
          <a:prstGeom prst="rect">
            <a:avLst/>
          </a:prstGeom>
          <a:noFill/>
        </p:spPr>
        <p:txBody>
          <a:bodyPr wrap="none" rtlCol="0">
            <a:spAutoFit/>
          </a:bodyPr>
          <a:lstStyle/>
          <a:p>
            <a:r>
              <a:rPr lang="en-US"/>
              <a:t>u</a:t>
            </a:r>
          </a:p>
        </p:txBody>
      </p:sp>
      <p:sp>
        <p:nvSpPr>
          <p:cNvPr id="56" name="TextBox 55"/>
          <p:cNvSpPr txBox="1"/>
          <p:nvPr/>
        </p:nvSpPr>
        <p:spPr>
          <a:xfrm>
            <a:off x="6096000" y="4355068"/>
            <a:ext cx="300082" cy="369332"/>
          </a:xfrm>
          <a:prstGeom prst="rect">
            <a:avLst/>
          </a:prstGeom>
          <a:noFill/>
        </p:spPr>
        <p:txBody>
          <a:bodyPr wrap="none" rtlCol="0">
            <a:spAutoFit/>
          </a:bodyPr>
          <a:lstStyle/>
          <a:p>
            <a:r>
              <a:rPr lang="en-US" smtClean="0"/>
              <a:t>c</a:t>
            </a:r>
            <a:endParaRPr lang="en-US"/>
          </a:p>
        </p:txBody>
      </p:sp>
      <p:cxnSp>
        <p:nvCxnSpPr>
          <p:cNvPr id="57" name="Straight Arrow Connector 56"/>
          <p:cNvCxnSpPr/>
          <p:nvPr/>
        </p:nvCxnSpPr>
        <p:spPr>
          <a:xfrm>
            <a:off x="6379086" y="4193143"/>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379086" y="4539734"/>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807086" y="838200"/>
            <a:ext cx="466794" cy="369332"/>
          </a:xfrm>
          <a:prstGeom prst="rect">
            <a:avLst/>
          </a:prstGeom>
          <a:noFill/>
        </p:spPr>
        <p:txBody>
          <a:bodyPr wrap="none" rtlCol="0">
            <a:spAutoFit/>
          </a:bodyPr>
          <a:lstStyle/>
          <a:p>
            <a:r>
              <a:rPr lang="en-US" smtClean="0"/>
              <a:t>(a)</a:t>
            </a:r>
            <a:endParaRPr lang="en-US"/>
          </a:p>
        </p:txBody>
      </p:sp>
      <p:sp>
        <p:nvSpPr>
          <p:cNvPr id="60" name="TextBox 59"/>
          <p:cNvSpPr txBox="1"/>
          <p:nvPr/>
        </p:nvSpPr>
        <p:spPr>
          <a:xfrm>
            <a:off x="4567203" y="838200"/>
            <a:ext cx="466794" cy="369332"/>
          </a:xfrm>
          <a:prstGeom prst="rect">
            <a:avLst/>
          </a:prstGeom>
          <a:noFill/>
        </p:spPr>
        <p:txBody>
          <a:bodyPr wrap="none" rtlCol="0">
            <a:spAutoFit/>
          </a:bodyPr>
          <a:lstStyle/>
          <a:p>
            <a:r>
              <a:rPr lang="en-US" smtClean="0"/>
              <a:t>(b)</a:t>
            </a:r>
            <a:endParaRPr lang="en-US"/>
          </a:p>
        </p:txBody>
      </p:sp>
      <p:sp>
        <p:nvSpPr>
          <p:cNvPr id="61" name="TextBox 60"/>
          <p:cNvSpPr txBox="1"/>
          <p:nvPr/>
        </p:nvSpPr>
        <p:spPr>
          <a:xfrm>
            <a:off x="7310403" y="838200"/>
            <a:ext cx="453970" cy="369332"/>
          </a:xfrm>
          <a:prstGeom prst="rect">
            <a:avLst/>
          </a:prstGeom>
          <a:noFill/>
        </p:spPr>
        <p:txBody>
          <a:bodyPr wrap="none" rtlCol="0">
            <a:spAutoFit/>
          </a:bodyPr>
          <a:lstStyle/>
          <a:p>
            <a:r>
              <a:rPr lang="en-US" smtClean="0"/>
              <a:t>(c)</a:t>
            </a:r>
            <a:endParaRPr lang="en-US"/>
          </a:p>
        </p:txBody>
      </p:sp>
    </p:spTree>
    <p:extLst>
      <p:ext uri="{BB962C8B-B14F-4D97-AF65-F5344CB8AC3E}">
        <p14:creationId xmlns:p14="http://schemas.microsoft.com/office/powerpoint/2010/main" val="36206768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277100" cy="457200"/>
          </a:xfrm>
        </p:spPr>
        <p:txBody>
          <a:bodyPr/>
          <a:lstStyle/>
          <a:p>
            <a:r>
              <a:rPr lang="en-US" sz="2600"/>
              <a:t>Phương pháp thu giảm số </a:t>
            </a:r>
            <a:r>
              <a:rPr lang="en-US" sz="2600" smtClean="0"/>
              <a:t>chiều</a:t>
            </a:r>
            <a:r>
              <a:rPr lang="en-US" sz="2600"/>
              <a:t/>
            </a:r>
            <a:br>
              <a:rPr lang="en-US" sz="2600"/>
            </a:br>
            <a:endParaRPr lang="en-US" sz="2600"/>
          </a:p>
        </p:txBody>
      </p:sp>
      <p:sp>
        <p:nvSpPr>
          <p:cNvPr id="5" name="Slide Number Placeholder 4"/>
          <p:cNvSpPr>
            <a:spLocks noGrp="1"/>
          </p:cNvSpPr>
          <p:nvPr>
            <p:ph type="sldNum" sz="quarter" idx="12"/>
          </p:nvPr>
        </p:nvSpPr>
        <p:spPr/>
        <p:txBody>
          <a:bodyPr/>
          <a:lstStyle/>
          <a:p>
            <a:fld id="{845E3117-1AE7-4ACC-839B-C69B4E3F6E58}" type="slidenum">
              <a:rPr lang="en-US" smtClean="0"/>
              <a:pPr/>
              <a:t>13</a:t>
            </a:fld>
            <a:endParaRPr lang="en-US"/>
          </a:p>
        </p:txBody>
      </p:sp>
      <p:grpSp>
        <p:nvGrpSpPr>
          <p:cNvPr id="169" name="Group 168"/>
          <p:cNvGrpSpPr/>
          <p:nvPr/>
        </p:nvGrpSpPr>
        <p:grpSpPr>
          <a:xfrm>
            <a:off x="2133600" y="897772"/>
            <a:ext cx="4353263" cy="3064628"/>
            <a:chOff x="2133600" y="914400"/>
            <a:chExt cx="4353263" cy="3064628"/>
          </a:xfrm>
        </p:grpSpPr>
        <p:sp>
          <p:nvSpPr>
            <p:cNvPr id="7" name="Cube 6"/>
            <p:cNvSpPr/>
            <p:nvPr/>
          </p:nvSpPr>
          <p:spPr>
            <a:xfrm>
              <a:off x="3478377" y="914400"/>
              <a:ext cx="2433701" cy="2362201"/>
            </a:xfrm>
            <a:prstGeom prst="cube">
              <a:avLst>
                <a:gd name="adj" fmla="val 217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numCol="3" spcCol="457200" rtlCol="0" anchor="ctr">
              <a:normAutofit/>
            </a:bodyPr>
            <a:lstStyle/>
            <a:p>
              <a:pPr algn="ctr"/>
              <a:endParaRPr lang="en-US"/>
            </a:p>
          </p:txBody>
        </p:sp>
        <p:cxnSp>
          <p:nvCxnSpPr>
            <p:cNvPr id="8" name="Straight Connector 7"/>
            <p:cNvCxnSpPr/>
            <p:nvPr/>
          </p:nvCxnSpPr>
          <p:spPr>
            <a:xfrm flipV="1">
              <a:off x="3987795" y="914400"/>
              <a:ext cx="456833"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7" idx="0"/>
            </p:cNvCxnSpPr>
            <p:nvPr/>
          </p:nvCxnSpPr>
          <p:spPr>
            <a:xfrm flipV="1">
              <a:off x="4444995" y="914400"/>
              <a:ext cx="507405"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07498" y="914400"/>
              <a:ext cx="478564"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375443" y="1328145"/>
              <a:ext cx="536635" cy="556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7" idx="5"/>
            </p:cNvCxnSpPr>
            <p:nvPr/>
          </p:nvCxnSpPr>
          <p:spPr>
            <a:xfrm flipV="1">
              <a:off x="5375443" y="1838328"/>
              <a:ext cx="536635" cy="4878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5375443" y="2292203"/>
              <a:ext cx="536635" cy="4710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698968" y="1132290"/>
              <a:ext cx="0" cy="1831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987795" y="1447800"/>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444995" y="1442768"/>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907498" y="1457033"/>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3513813" y="1884928"/>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3513813" y="2319068"/>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3513813" y="2763272"/>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821848" y="1143000"/>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84888" y="3249650"/>
              <a:ext cx="312906" cy="369332"/>
            </a:xfrm>
            <a:prstGeom prst="rect">
              <a:avLst/>
            </a:prstGeom>
            <a:noFill/>
          </p:spPr>
          <p:txBody>
            <a:bodyPr wrap="none" rtlCol="0">
              <a:spAutoFit/>
            </a:bodyPr>
            <a:lstStyle/>
            <a:p>
              <a:r>
                <a:rPr lang="en-US" smtClean="0"/>
                <a:t>2</a:t>
              </a:r>
              <a:endParaRPr lang="en-US"/>
            </a:p>
          </p:txBody>
        </p:sp>
        <p:sp>
          <p:nvSpPr>
            <p:cNvPr id="27" name="TextBox 26"/>
            <p:cNvSpPr txBox="1"/>
            <p:nvPr/>
          </p:nvSpPr>
          <p:spPr>
            <a:xfrm>
              <a:off x="4054115" y="3249650"/>
              <a:ext cx="312906" cy="369332"/>
            </a:xfrm>
            <a:prstGeom prst="rect">
              <a:avLst/>
            </a:prstGeom>
            <a:noFill/>
          </p:spPr>
          <p:txBody>
            <a:bodyPr wrap="none" rtlCol="0">
              <a:spAutoFit/>
            </a:bodyPr>
            <a:lstStyle/>
            <a:p>
              <a:r>
                <a:rPr lang="en-US"/>
                <a:t>3</a:t>
              </a:r>
            </a:p>
          </p:txBody>
        </p:sp>
        <p:sp>
          <p:nvSpPr>
            <p:cNvPr id="28" name="TextBox 27"/>
            <p:cNvSpPr txBox="1"/>
            <p:nvPr/>
          </p:nvSpPr>
          <p:spPr>
            <a:xfrm>
              <a:off x="4499275" y="3249650"/>
              <a:ext cx="312906" cy="369332"/>
            </a:xfrm>
            <a:prstGeom prst="rect">
              <a:avLst/>
            </a:prstGeom>
            <a:noFill/>
          </p:spPr>
          <p:txBody>
            <a:bodyPr wrap="none" rtlCol="0">
              <a:spAutoFit/>
            </a:bodyPr>
            <a:lstStyle/>
            <a:p>
              <a:r>
                <a:rPr lang="en-US" smtClean="0"/>
                <a:t>5</a:t>
              </a:r>
              <a:endParaRPr lang="en-US"/>
            </a:p>
          </p:txBody>
        </p:sp>
        <p:sp>
          <p:nvSpPr>
            <p:cNvPr id="29" name="TextBox 28"/>
            <p:cNvSpPr txBox="1"/>
            <p:nvPr/>
          </p:nvSpPr>
          <p:spPr>
            <a:xfrm>
              <a:off x="4985017" y="3260283"/>
              <a:ext cx="312906" cy="369332"/>
            </a:xfrm>
            <a:prstGeom prst="rect">
              <a:avLst/>
            </a:prstGeom>
            <a:noFill/>
          </p:spPr>
          <p:txBody>
            <a:bodyPr wrap="none" rtlCol="0">
              <a:spAutoFit/>
            </a:bodyPr>
            <a:lstStyle/>
            <a:p>
              <a:r>
                <a:rPr lang="en-US"/>
                <a:t>7</a:t>
              </a:r>
            </a:p>
          </p:txBody>
        </p:sp>
        <p:sp>
          <p:nvSpPr>
            <p:cNvPr id="30" name="TextBox 29"/>
            <p:cNvSpPr txBox="1"/>
            <p:nvPr/>
          </p:nvSpPr>
          <p:spPr>
            <a:xfrm>
              <a:off x="5386062" y="3185105"/>
              <a:ext cx="312906" cy="369332"/>
            </a:xfrm>
            <a:prstGeom prst="rect">
              <a:avLst/>
            </a:prstGeom>
            <a:noFill/>
          </p:spPr>
          <p:txBody>
            <a:bodyPr wrap="none" rtlCol="0">
              <a:spAutoFit/>
            </a:bodyPr>
            <a:lstStyle/>
            <a:p>
              <a:r>
                <a:rPr lang="en-US" smtClean="0"/>
                <a:t>1</a:t>
              </a:r>
              <a:endParaRPr lang="en-US"/>
            </a:p>
          </p:txBody>
        </p:sp>
        <p:sp>
          <p:nvSpPr>
            <p:cNvPr id="31" name="TextBox 30"/>
            <p:cNvSpPr txBox="1"/>
            <p:nvPr/>
          </p:nvSpPr>
          <p:spPr>
            <a:xfrm>
              <a:off x="5827772" y="2819400"/>
              <a:ext cx="312906" cy="369332"/>
            </a:xfrm>
            <a:prstGeom prst="rect">
              <a:avLst/>
            </a:prstGeom>
            <a:noFill/>
          </p:spPr>
          <p:txBody>
            <a:bodyPr wrap="none" rtlCol="0">
              <a:spAutoFit/>
            </a:bodyPr>
            <a:lstStyle/>
            <a:p>
              <a:r>
                <a:rPr lang="en-US" smtClean="0"/>
                <a:t>2</a:t>
              </a:r>
              <a:endParaRPr lang="en-US"/>
            </a:p>
          </p:txBody>
        </p:sp>
        <p:sp>
          <p:nvSpPr>
            <p:cNvPr id="33" name="TextBox 32"/>
            <p:cNvSpPr txBox="1"/>
            <p:nvPr/>
          </p:nvSpPr>
          <p:spPr>
            <a:xfrm>
              <a:off x="2920995" y="1515596"/>
              <a:ext cx="569387" cy="369332"/>
            </a:xfrm>
            <a:prstGeom prst="rect">
              <a:avLst/>
            </a:prstGeom>
            <a:noFill/>
          </p:spPr>
          <p:txBody>
            <a:bodyPr wrap="none" rtlCol="0">
              <a:spAutoFit/>
            </a:bodyPr>
            <a:lstStyle/>
            <a:p>
              <a:r>
                <a:rPr lang="en-US" smtClean="0"/>
                <a:t>101</a:t>
              </a:r>
              <a:endParaRPr lang="en-US"/>
            </a:p>
          </p:txBody>
        </p:sp>
        <p:sp>
          <p:nvSpPr>
            <p:cNvPr id="34" name="TextBox 33"/>
            <p:cNvSpPr txBox="1"/>
            <p:nvPr/>
          </p:nvSpPr>
          <p:spPr>
            <a:xfrm>
              <a:off x="2920995" y="1969006"/>
              <a:ext cx="569387" cy="369332"/>
            </a:xfrm>
            <a:prstGeom prst="rect">
              <a:avLst/>
            </a:prstGeom>
            <a:noFill/>
          </p:spPr>
          <p:txBody>
            <a:bodyPr wrap="none" rtlCol="0">
              <a:spAutoFit/>
            </a:bodyPr>
            <a:lstStyle/>
            <a:p>
              <a:r>
                <a:rPr lang="en-US" smtClean="0"/>
                <a:t>102</a:t>
              </a:r>
              <a:endParaRPr lang="en-US"/>
            </a:p>
          </p:txBody>
        </p:sp>
        <p:sp>
          <p:nvSpPr>
            <p:cNvPr id="35" name="TextBox 34"/>
            <p:cNvSpPr txBox="1"/>
            <p:nvPr/>
          </p:nvSpPr>
          <p:spPr>
            <a:xfrm>
              <a:off x="2920995" y="2396914"/>
              <a:ext cx="569387" cy="369332"/>
            </a:xfrm>
            <a:prstGeom prst="rect">
              <a:avLst/>
            </a:prstGeom>
            <a:noFill/>
          </p:spPr>
          <p:txBody>
            <a:bodyPr wrap="none" rtlCol="0">
              <a:spAutoFit/>
            </a:bodyPr>
            <a:lstStyle/>
            <a:p>
              <a:r>
                <a:rPr lang="en-US" smtClean="0"/>
                <a:t>103</a:t>
              </a:r>
              <a:endParaRPr lang="en-US"/>
            </a:p>
          </p:txBody>
        </p:sp>
        <p:sp>
          <p:nvSpPr>
            <p:cNvPr id="36" name="TextBox 35"/>
            <p:cNvSpPr txBox="1"/>
            <p:nvPr/>
          </p:nvSpPr>
          <p:spPr>
            <a:xfrm>
              <a:off x="2920995" y="2815773"/>
              <a:ext cx="569387" cy="369332"/>
            </a:xfrm>
            <a:prstGeom prst="rect">
              <a:avLst/>
            </a:prstGeom>
            <a:noFill/>
          </p:spPr>
          <p:txBody>
            <a:bodyPr wrap="none" rtlCol="0">
              <a:spAutoFit/>
            </a:bodyPr>
            <a:lstStyle/>
            <a:p>
              <a:r>
                <a:rPr lang="en-US" smtClean="0"/>
                <a:t>104</a:t>
              </a:r>
              <a:endParaRPr lang="en-US"/>
            </a:p>
          </p:txBody>
        </p:sp>
        <p:sp>
          <p:nvSpPr>
            <p:cNvPr id="37" name="TextBox 36"/>
            <p:cNvSpPr txBox="1"/>
            <p:nvPr/>
          </p:nvSpPr>
          <p:spPr>
            <a:xfrm>
              <a:off x="2133600" y="2114883"/>
              <a:ext cx="787395" cy="369332"/>
            </a:xfrm>
            <a:prstGeom prst="rect">
              <a:avLst/>
            </a:prstGeom>
            <a:noFill/>
          </p:spPr>
          <p:txBody>
            <a:bodyPr wrap="none" rtlCol="0">
              <a:spAutoFit/>
            </a:bodyPr>
            <a:lstStyle/>
            <a:p>
              <a:r>
                <a:rPr lang="en-US" smtClean="0"/>
                <a:t>Users</a:t>
              </a:r>
              <a:endParaRPr lang="en-US"/>
            </a:p>
          </p:txBody>
        </p:sp>
        <p:sp>
          <p:nvSpPr>
            <p:cNvPr id="38" name="TextBox 37"/>
            <p:cNvSpPr txBox="1"/>
            <p:nvPr/>
          </p:nvSpPr>
          <p:spPr>
            <a:xfrm>
              <a:off x="5797828" y="3162301"/>
              <a:ext cx="689035" cy="369332"/>
            </a:xfrm>
            <a:prstGeom prst="rect">
              <a:avLst/>
            </a:prstGeom>
            <a:noFill/>
          </p:spPr>
          <p:txBody>
            <a:bodyPr wrap="none" rtlCol="0">
              <a:spAutoFit/>
            </a:bodyPr>
            <a:lstStyle/>
            <a:p>
              <a:r>
                <a:rPr lang="en-US" smtClean="0"/>
                <a:t>Time</a:t>
              </a:r>
              <a:endParaRPr lang="en-US"/>
            </a:p>
          </p:txBody>
        </p:sp>
        <p:sp>
          <p:nvSpPr>
            <p:cNvPr id="71" name="TextBox 70"/>
            <p:cNvSpPr txBox="1"/>
            <p:nvPr/>
          </p:nvSpPr>
          <p:spPr>
            <a:xfrm>
              <a:off x="4281266" y="3609696"/>
              <a:ext cx="748923" cy="369332"/>
            </a:xfrm>
            <a:prstGeom prst="rect">
              <a:avLst/>
            </a:prstGeom>
            <a:noFill/>
          </p:spPr>
          <p:txBody>
            <a:bodyPr wrap="none" rtlCol="0">
              <a:spAutoFit/>
            </a:bodyPr>
            <a:lstStyle/>
            <a:p>
              <a:r>
                <a:rPr lang="en-US" smtClean="0"/>
                <a:t>Items</a:t>
              </a:r>
              <a:endParaRPr lang="en-US"/>
            </a:p>
          </p:txBody>
        </p:sp>
      </p:grpSp>
      <p:grpSp>
        <p:nvGrpSpPr>
          <p:cNvPr id="168" name="Group 167"/>
          <p:cNvGrpSpPr/>
          <p:nvPr/>
        </p:nvGrpSpPr>
        <p:grpSpPr>
          <a:xfrm>
            <a:off x="4566348" y="3753395"/>
            <a:ext cx="4425252" cy="2799805"/>
            <a:chOff x="4566348" y="3753395"/>
            <a:chExt cx="4425252" cy="2799805"/>
          </a:xfrm>
        </p:grpSpPr>
        <p:cxnSp>
          <p:nvCxnSpPr>
            <p:cNvPr id="98" name="Straight Connector 97"/>
            <p:cNvCxnSpPr/>
            <p:nvPr/>
          </p:nvCxnSpPr>
          <p:spPr>
            <a:xfrm>
              <a:off x="6420543" y="4077231"/>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877743" y="4072199"/>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340246" y="4086464"/>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5946561" y="4514359"/>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5946561" y="4948499"/>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5946561" y="5392703"/>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6017636" y="5879081"/>
              <a:ext cx="312906" cy="369332"/>
            </a:xfrm>
            <a:prstGeom prst="rect">
              <a:avLst/>
            </a:prstGeom>
            <a:noFill/>
          </p:spPr>
          <p:txBody>
            <a:bodyPr wrap="none" rtlCol="0">
              <a:spAutoFit/>
            </a:bodyPr>
            <a:lstStyle/>
            <a:p>
              <a:r>
                <a:rPr lang="en-US" smtClean="0"/>
                <a:t>2</a:t>
              </a:r>
              <a:endParaRPr lang="en-US"/>
            </a:p>
          </p:txBody>
        </p:sp>
        <p:sp>
          <p:nvSpPr>
            <p:cNvPr id="106" name="TextBox 105"/>
            <p:cNvSpPr txBox="1"/>
            <p:nvPr/>
          </p:nvSpPr>
          <p:spPr>
            <a:xfrm>
              <a:off x="6486863" y="5879081"/>
              <a:ext cx="312906" cy="369332"/>
            </a:xfrm>
            <a:prstGeom prst="rect">
              <a:avLst/>
            </a:prstGeom>
            <a:noFill/>
          </p:spPr>
          <p:txBody>
            <a:bodyPr wrap="none" rtlCol="0">
              <a:spAutoFit/>
            </a:bodyPr>
            <a:lstStyle/>
            <a:p>
              <a:r>
                <a:rPr lang="en-US"/>
                <a:t>3</a:t>
              </a:r>
            </a:p>
          </p:txBody>
        </p:sp>
        <p:sp>
          <p:nvSpPr>
            <p:cNvPr id="107" name="TextBox 106"/>
            <p:cNvSpPr txBox="1"/>
            <p:nvPr/>
          </p:nvSpPr>
          <p:spPr>
            <a:xfrm>
              <a:off x="6932023" y="5879081"/>
              <a:ext cx="312906" cy="369332"/>
            </a:xfrm>
            <a:prstGeom prst="rect">
              <a:avLst/>
            </a:prstGeom>
            <a:noFill/>
          </p:spPr>
          <p:txBody>
            <a:bodyPr wrap="none" rtlCol="0">
              <a:spAutoFit/>
            </a:bodyPr>
            <a:lstStyle/>
            <a:p>
              <a:r>
                <a:rPr lang="en-US" smtClean="0"/>
                <a:t>5</a:t>
              </a:r>
              <a:endParaRPr lang="en-US"/>
            </a:p>
          </p:txBody>
        </p:sp>
        <p:sp>
          <p:nvSpPr>
            <p:cNvPr id="108" name="TextBox 107"/>
            <p:cNvSpPr txBox="1"/>
            <p:nvPr/>
          </p:nvSpPr>
          <p:spPr>
            <a:xfrm>
              <a:off x="7417765" y="5889714"/>
              <a:ext cx="312906" cy="369332"/>
            </a:xfrm>
            <a:prstGeom prst="rect">
              <a:avLst/>
            </a:prstGeom>
            <a:noFill/>
          </p:spPr>
          <p:txBody>
            <a:bodyPr wrap="none" rtlCol="0">
              <a:spAutoFit/>
            </a:bodyPr>
            <a:lstStyle/>
            <a:p>
              <a:r>
                <a:rPr lang="en-US"/>
                <a:t>7</a:t>
              </a:r>
            </a:p>
          </p:txBody>
        </p:sp>
        <p:sp>
          <p:nvSpPr>
            <p:cNvPr id="109" name="TextBox 108"/>
            <p:cNvSpPr txBox="1"/>
            <p:nvPr/>
          </p:nvSpPr>
          <p:spPr>
            <a:xfrm>
              <a:off x="7921565" y="5658395"/>
              <a:ext cx="312906" cy="369332"/>
            </a:xfrm>
            <a:prstGeom prst="rect">
              <a:avLst/>
            </a:prstGeom>
            <a:noFill/>
          </p:spPr>
          <p:txBody>
            <a:bodyPr wrap="none" rtlCol="0">
              <a:spAutoFit/>
            </a:bodyPr>
            <a:lstStyle/>
            <a:p>
              <a:r>
                <a:rPr lang="en-US"/>
                <a:t>2</a:t>
              </a:r>
            </a:p>
          </p:txBody>
        </p:sp>
        <p:sp>
          <p:nvSpPr>
            <p:cNvPr id="110" name="TextBox 109"/>
            <p:cNvSpPr txBox="1"/>
            <p:nvPr/>
          </p:nvSpPr>
          <p:spPr>
            <a:xfrm>
              <a:off x="5353743" y="4145027"/>
              <a:ext cx="569387" cy="369332"/>
            </a:xfrm>
            <a:prstGeom prst="rect">
              <a:avLst/>
            </a:prstGeom>
            <a:noFill/>
          </p:spPr>
          <p:txBody>
            <a:bodyPr wrap="none" rtlCol="0">
              <a:spAutoFit/>
            </a:bodyPr>
            <a:lstStyle/>
            <a:p>
              <a:r>
                <a:rPr lang="en-US" smtClean="0"/>
                <a:t>101</a:t>
              </a:r>
              <a:endParaRPr lang="en-US"/>
            </a:p>
          </p:txBody>
        </p:sp>
        <p:sp>
          <p:nvSpPr>
            <p:cNvPr id="111" name="TextBox 110"/>
            <p:cNvSpPr txBox="1"/>
            <p:nvPr/>
          </p:nvSpPr>
          <p:spPr>
            <a:xfrm>
              <a:off x="5353743" y="4598437"/>
              <a:ext cx="569387" cy="369332"/>
            </a:xfrm>
            <a:prstGeom prst="rect">
              <a:avLst/>
            </a:prstGeom>
            <a:noFill/>
          </p:spPr>
          <p:txBody>
            <a:bodyPr wrap="none" rtlCol="0">
              <a:spAutoFit/>
            </a:bodyPr>
            <a:lstStyle/>
            <a:p>
              <a:r>
                <a:rPr lang="en-US" smtClean="0"/>
                <a:t>102</a:t>
              </a:r>
              <a:endParaRPr lang="en-US"/>
            </a:p>
          </p:txBody>
        </p:sp>
        <p:sp>
          <p:nvSpPr>
            <p:cNvPr id="112" name="TextBox 111"/>
            <p:cNvSpPr txBox="1"/>
            <p:nvPr/>
          </p:nvSpPr>
          <p:spPr>
            <a:xfrm>
              <a:off x="5353743" y="5026345"/>
              <a:ext cx="569387" cy="369332"/>
            </a:xfrm>
            <a:prstGeom prst="rect">
              <a:avLst/>
            </a:prstGeom>
            <a:noFill/>
          </p:spPr>
          <p:txBody>
            <a:bodyPr wrap="none" rtlCol="0">
              <a:spAutoFit/>
            </a:bodyPr>
            <a:lstStyle/>
            <a:p>
              <a:r>
                <a:rPr lang="en-US" smtClean="0"/>
                <a:t>103</a:t>
              </a:r>
              <a:endParaRPr lang="en-US"/>
            </a:p>
          </p:txBody>
        </p:sp>
        <p:sp>
          <p:nvSpPr>
            <p:cNvPr id="113" name="TextBox 112"/>
            <p:cNvSpPr txBox="1"/>
            <p:nvPr/>
          </p:nvSpPr>
          <p:spPr>
            <a:xfrm>
              <a:off x="5353743" y="5445204"/>
              <a:ext cx="569387" cy="369332"/>
            </a:xfrm>
            <a:prstGeom prst="rect">
              <a:avLst/>
            </a:prstGeom>
            <a:noFill/>
          </p:spPr>
          <p:txBody>
            <a:bodyPr wrap="none" rtlCol="0">
              <a:spAutoFit/>
            </a:bodyPr>
            <a:lstStyle/>
            <a:p>
              <a:r>
                <a:rPr lang="en-US" smtClean="0"/>
                <a:t>104</a:t>
              </a:r>
              <a:endParaRPr lang="en-US"/>
            </a:p>
          </p:txBody>
        </p:sp>
        <p:sp>
          <p:nvSpPr>
            <p:cNvPr id="114" name="TextBox 113"/>
            <p:cNvSpPr txBox="1"/>
            <p:nvPr/>
          </p:nvSpPr>
          <p:spPr>
            <a:xfrm>
              <a:off x="4566348" y="4744314"/>
              <a:ext cx="787395" cy="369332"/>
            </a:xfrm>
            <a:prstGeom prst="rect">
              <a:avLst/>
            </a:prstGeom>
            <a:noFill/>
          </p:spPr>
          <p:txBody>
            <a:bodyPr wrap="none" rtlCol="0">
              <a:spAutoFit/>
            </a:bodyPr>
            <a:lstStyle/>
            <a:p>
              <a:r>
                <a:rPr lang="en-US" smtClean="0"/>
                <a:t>Users</a:t>
              </a:r>
              <a:endParaRPr lang="en-US"/>
            </a:p>
          </p:txBody>
        </p:sp>
        <p:sp>
          <p:nvSpPr>
            <p:cNvPr id="115" name="TextBox 114"/>
            <p:cNvSpPr txBox="1"/>
            <p:nvPr/>
          </p:nvSpPr>
          <p:spPr>
            <a:xfrm>
              <a:off x="6630370" y="6183868"/>
              <a:ext cx="748923" cy="369332"/>
            </a:xfrm>
            <a:prstGeom prst="rect">
              <a:avLst/>
            </a:prstGeom>
            <a:noFill/>
          </p:spPr>
          <p:txBody>
            <a:bodyPr wrap="none" rtlCol="0">
              <a:spAutoFit/>
            </a:bodyPr>
            <a:lstStyle/>
            <a:p>
              <a:r>
                <a:rPr lang="en-US" smtClean="0"/>
                <a:t>Items</a:t>
              </a:r>
              <a:endParaRPr lang="en-US"/>
            </a:p>
          </p:txBody>
        </p:sp>
        <p:sp>
          <p:nvSpPr>
            <p:cNvPr id="121" name="Cube 120"/>
            <p:cNvSpPr/>
            <p:nvPr/>
          </p:nvSpPr>
          <p:spPr>
            <a:xfrm>
              <a:off x="5940366" y="3753395"/>
              <a:ext cx="2113444" cy="2050558"/>
            </a:xfrm>
            <a:prstGeom prst="cube">
              <a:avLst>
                <a:gd name="adj" fmla="val 134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numCol="3" spcCol="457200" rtlCol="0" anchor="ctr">
              <a:normAutofit/>
            </a:bodyPr>
            <a:lstStyle/>
            <a:p>
              <a:pPr algn="ctr"/>
              <a:endParaRPr lang="en-US"/>
            </a:p>
          </p:txBody>
        </p:sp>
        <p:sp>
          <p:nvSpPr>
            <p:cNvPr id="122" name="TextBox 121"/>
            <p:cNvSpPr txBox="1"/>
            <p:nvPr/>
          </p:nvSpPr>
          <p:spPr>
            <a:xfrm>
              <a:off x="8302565" y="5523101"/>
              <a:ext cx="689035" cy="369332"/>
            </a:xfrm>
            <a:prstGeom prst="rect">
              <a:avLst/>
            </a:prstGeom>
            <a:noFill/>
          </p:spPr>
          <p:txBody>
            <a:bodyPr wrap="none" rtlCol="0">
              <a:spAutoFit/>
            </a:bodyPr>
            <a:lstStyle/>
            <a:p>
              <a:r>
                <a:rPr lang="en-US" smtClean="0"/>
                <a:t>Time</a:t>
              </a:r>
              <a:endParaRPr lang="en-US"/>
            </a:p>
          </p:txBody>
        </p:sp>
      </p:grpSp>
      <p:grpSp>
        <p:nvGrpSpPr>
          <p:cNvPr id="167" name="Group 166"/>
          <p:cNvGrpSpPr/>
          <p:nvPr/>
        </p:nvGrpSpPr>
        <p:grpSpPr>
          <a:xfrm>
            <a:off x="70548" y="3810000"/>
            <a:ext cx="4425252" cy="2799805"/>
            <a:chOff x="70548" y="3810000"/>
            <a:chExt cx="4425252" cy="2799805"/>
          </a:xfrm>
        </p:grpSpPr>
        <p:cxnSp>
          <p:nvCxnSpPr>
            <p:cNvPr id="135" name="Straight Connector 134"/>
            <p:cNvCxnSpPr/>
            <p:nvPr/>
          </p:nvCxnSpPr>
          <p:spPr>
            <a:xfrm>
              <a:off x="1924743" y="4133836"/>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2381943" y="4128804"/>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2844446" y="4143069"/>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1450761" y="4570964"/>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H="1">
              <a:off x="1450761" y="5005104"/>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a:off x="1450761" y="5449308"/>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1521836" y="5935686"/>
              <a:ext cx="312906" cy="369332"/>
            </a:xfrm>
            <a:prstGeom prst="rect">
              <a:avLst/>
            </a:prstGeom>
            <a:noFill/>
          </p:spPr>
          <p:txBody>
            <a:bodyPr wrap="none" rtlCol="0">
              <a:spAutoFit/>
            </a:bodyPr>
            <a:lstStyle/>
            <a:p>
              <a:r>
                <a:rPr lang="en-US" smtClean="0"/>
                <a:t>2</a:t>
              </a:r>
              <a:endParaRPr lang="en-US"/>
            </a:p>
          </p:txBody>
        </p:sp>
        <p:sp>
          <p:nvSpPr>
            <p:cNvPr id="142" name="TextBox 141"/>
            <p:cNvSpPr txBox="1"/>
            <p:nvPr/>
          </p:nvSpPr>
          <p:spPr>
            <a:xfrm>
              <a:off x="1991063" y="5935686"/>
              <a:ext cx="312906" cy="369332"/>
            </a:xfrm>
            <a:prstGeom prst="rect">
              <a:avLst/>
            </a:prstGeom>
            <a:noFill/>
          </p:spPr>
          <p:txBody>
            <a:bodyPr wrap="none" rtlCol="0">
              <a:spAutoFit/>
            </a:bodyPr>
            <a:lstStyle/>
            <a:p>
              <a:r>
                <a:rPr lang="en-US"/>
                <a:t>3</a:t>
              </a:r>
            </a:p>
          </p:txBody>
        </p:sp>
        <p:sp>
          <p:nvSpPr>
            <p:cNvPr id="143" name="TextBox 142"/>
            <p:cNvSpPr txBox="1"/>
            <p:nvPr/>
          </p:nvSpPr>
          <p:spPr>
            <a:xfrm>
              <a:off x="2436223" y="5935686"/>
              <a:ext cx="312906" cy="369332"/>
            </a:xfrm>
            <a:prstGeom prst="rect">
              <a:avLst/>
            </a:prstGeom>
            <a:noFill/>
          </p:spPr>
          <p:txBody>
            <a:bodyPr wrap="none" rtlCol="0">
              <a:spAutoFit/>
            </a:bodyPr>
            <a:lstStyle/>
            <a:p>
              <a:r>
                <a:rPr lang="en-US" smtClean="0"/>
                <a:t>5</a:t>
              </a:r>
              <a:endParaRPr lang="en-US"/>
            </a:p>
          </p:txBody>
        </p:sp>
        <p:sp>
          <p:nvSpPr>
            <p:cNvPr id="144" name="TextBox 143"/>
            <p:cNvSpPr txBox="1"/>
            <p:nvPr/>
          </p:nvSpPr>
          <p:spPr>
            <a:xfrm>
              <a:off x="2921965" y="5946319"/>
              <a:ext cx="312906" cy="369332"/>
            </a:xfrm>
            <a:prstGeom prst="rect">
              <a:avLst/>
            </a:prstGeom>
            <a:noFill/>
          </p:spPr>
          <p:txBody>
            <a:bodyPr wrap="none" rtlCol="0">
              <a:spAutoFit/>
            </a:bodyPr>
            <a:lstStyle/>
            <a:p>
              <a:r>
                <a:rPr lang="en-US"/>
                <a:t>7</a:t>
              </a:r>
            </a:p>
          </p:txBody>
        </p:sp>
        <p:sp>
          <p:nvSpPr>
            <p:cNvPr id="145" name="TextBox 144"/>
            <p:cNvSpPr txBox="1"/>
            <p:nvPr/>
          </p:nvSpPr>
          <p:spPr>
            <a:xfrm>
              <a:off x="3425765" y="5715000"/>
              <a:ext cx="312906" cy="369332"/>
            </a:xfrm>
            <a:prstGeom prst="rect">
              <a:avLst/>
            </a:prstGeom>
            <a:noFill/>
          </p:spPr>
          <p:txBody>
            <a:bodyPr wrap="none" rtlCol="0">
              <a:spAutoFit/>
            </a:bodyPr>
            <a:lstStyle/>
            <a:p>
              <a:r>
                <a:rPr lang="en-US" smtClean="0"/>
                <a:t>1</a:t>
              </a:r>
              <a:endParaRPr lang="en-US"/>
            </a:p>
          </p:txBody>
        </p:sp>
        <p:sp>
          <p:nvSpPr>
            <p:cNvPr id="146" name="TextBox 145"/>
            <p:cNvSpPr txBox="1"/>
            <p:nvPr/>
          </p:nvSpPr>
          <p:spPr>
            <a:xfrm>
              <a:off x="857943" y="4201632"/>
              <a:ext cx="569387" cy="369332"/>
            </a:xfrm>
            <a:prstGeom prst="rect">
              <a:avLst/>
            </a:prstGeom>
            <a:noFill/>
          </p:spPr>
          <p:txBody>
            <a:bodyPr wrap="none" rtlCol="0">
              <a:spAutoFit/>
            </a:bodyPr>
            <a:lstStyle/>
            <a:p>
              <a:r>
                <a:rPr lang="en-US" smtClean="0"/>
                <a:t>101</a:t>
              </a:r>
              <a:endParaRPr lang="en-US"/>
            </a:p>
          </p:txBody>
        </p:sp>
        <p:sp>
          <p:nvSpPr>
            <p:cNvPr id="147" name="TextBox 146"/>
            <p:cNvSpPr txBox="1"/>
            <p:nvPr/>
          </p:nvSpPr>
          <p:spPr>
            <a:xfrm>
              <a:off x="857943" y="4655042"/>
              <a:ext cx="569387" cy="369332"/>
            </a:xfrm>
            <a:prstGeom prst="rect">
              <a:avLst/>
            </a:prstGeom>
            <a:noFill/>
          </p:spPr>
          <p:txBody>
            <a:bodyPr wrap="none" rtlCol="0">
              <a:spAutoFit/>
            </a:bodyPr>
            <a:lstStyle/>
            <a:p>
              <a:r>
                <a:rPr lang="en-US" smtClean="0"/>
                <a:t>102</a:t>
              </a:r>
              <a:endParaRPr lang="en-US"/>
            </a:p>
          </p:txBody>
        </p:sp>
        <p:sp>
          <p:nvSpPr>
            <p:cNvPr id="148" name="TextBox 147"/>
            <p:cNvSpPr txBox="1"/>
            <p:nvPr/>
          </p:nvSpPr>
          <p:spPr>
            <a:xfrm>
              <a:off x="857943" y="5082950"/>
              <a:ext cx="569387" cy="369332"/>
            </a:xfrm>
            <a:prstGeom prst="rect">
              <a:avLst/>
            </a:prstGeom>
            <a:noFill/>
          </p:spPr>
          <p:txBody>
            <a:bodyPr wrap="none" rtlCol="0">
              <a:spAutoFit/>
            </a:bodyPr>
            <a:lstStyle/>
            <a:p>
              <a:r>
                <a:rPr lang="en-US" smtClean="0"/>
                <a:t>103</a:t>
              </a:r>
              <a:endParaRPr lang="en-US"/>
            </a:p>
          </p:txBody>
        </p:sp>
        <p:sp>
          <p:nvSpPr>
            <p:cNvPr id="149" name="TextBox 148"/>
            <p:cNvSpPr txBox="1"/>
            <p:nvPr/>
          </p:nvSpPr>
          <p:spPr>
            <a:xfrm>
              <a:off x="857943" y="5501809"/>
              <a:ext cx="569387" cy="369332"/>
            </a:xfrm>
            <a:prstGeom prst="rect">
              <a:avLst/>
            </a:prstGeom>
            <a:noFill/>
          </p:spPr>
          <p:txBody>
            <a:bodyPr wrap="none" rtlCol="0">
              <a:spAutoFit/>
            </a:bodyPr>
            <a:lstStyle/>
            <a:p>
              <a:r>
                <a:rPr lang="en-US" smtClean="0"/>
                <a:t>104</a:t>
              </a:r>
              <a:endParaRPr lang="en-US"/>
            </a:p>
          </p:txBody>
        </p:sp>
        <p:sp>
          <p:nvSpPr>
            <p:cNvPr id="150" name="TextBox 149"/>
            <p:cNvSpPr txBox="1"/>
            <p:nvPr/>
          </p:nvSpPr>
          <p:spPr>
            <a:xfrm>
              <a:off x="70548" y="4800919"/>
              <a:ext cx="787395" cy="369332"/>
            </a:xfrm>
            <a:prstGeom prst="rect">
              <a:avLst/>
            </a:prstGeom>
            <a:noFill/>
          </p:spPr>
          <p:txBody>
            <a:bodyPr wrap="none" rtlCol="0">
              <a:spAutoFit/>
            </a:bodyPr>
            <a:lstStyle/>
            <a:p>
              <a:r>
                <a:rPr lang="en-US" smtClean="0"/>
                <a:t>Users</a:t>
              </a:r>
              <a:endParaRPr lang="en-US"/>
            </a:p>
          </p:txBody>
        </p:sp>
        <p:sp>
          <p:nvSpPr>
            <p:cNvPr id="151" name="TextBox 150"/>
            <p:cNvSpPr txBox="1"/>
            <p:nvPr/>
          </p:nvSpPr>
          <p:spPr>
            <a:xfrm>
              <a:off x="2134570" y="6240473"/>
              <a:ext cx="748923" cy="369332"/>
            </a:xfrm>
            <a:prstGeom prst="rect">
              <a:avLst/>
            </a:prstGeom>
            <a:noFill/>
          </p:spPr>
          <p:txBody>
            <a:bodyPr wrap="none" rtlCol="0">
              <a:spAutoFit/>
            </a:bodyPr>
            <a:lstStyle/>
            <a:p>
              <a:r>
                <a:rPr lang="en-US" smtClean="0"/>
                <a:t>Items</a:t>
              </a:r>
              <a:endParaRPr lang="en-US"/>
            </a:p>
          </p:txBody>
        </p:sp>
        <p:sp>
          <p:nvSpPr>
            <p:cNvPr id="152" name="Cube 151"/>
            <p:cNvSpPr/>
            <p:nvPr/>
          </p:nvSpPr>
          <p:spPr>
            <a:xfrm>
              <a:off x="1444566" y="3810000"/>
              <a:ext cx="2113444" cy="2050558"/>
            </a:xfrm>
            <a:prstGeom prst="cube">
              <a:avLst>
                <a:gd name="adj" fmla="val 134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numCol="3" spcCol="457200" rtlCol="0" anchor="ctr">
              <a:normAutofit/>
            </a:bodyPr>
            <a:lstStyle/>
            <a:p>
              <a:pPr algn="ctr"/>
              <a:endParaRPr lang="en-US"/>
            </a:p>
          </p:txBody>
        </p:sp>
        <p:sp>
          <p:nvSpPr>
            <p:cNvPr id="153" name="TextBox 152"/>
            <p:cNvSpPr txBox="1"/>
            <p:nvPr/>
          </p:nvSpPr>
          <p:spPr>
            <a:xfrm>
              <a:off x="3806765" y="5579706"/>
              <a:ext cx="689035" cy="369332"/>
            </a:xfrm>
            <a:prstGeom prst="rect">
              <a:avLst/>
            </a:prstGeom>
            <a:noFill/>
          </p:spPr>
          <p:txBody>
            <a:bodyPr wrap="none" rtlCol="0">
              <a:spAutoFit/>
            </a:bodyPr>
            <a:lstStyle/>
            <a:p>
              <a:r>
                <a:rPr lang="en-US" smtClean="0"/>
                <a:t>Time</a:t>
              </a:r>
              <a:endParaRPr lang="en-US"/>
            </a:p>
          </p:txBody>
        </p:sp>
      </p:grpSp>
      <p:sp>
        <p:nvSpPr>
          <p:cNvPr id="158" name="Left Arrow 157"/>
          <p:cNvSpPr/>
          <p:nvPr/>
        </p:nvSpPr>
        <p:spPr>
          <a:xfrm rot="18297722">
            <a:off x="2329516" y="3073452"/>
            <a:ext cx="687577" cy="4454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Left Arrow 158"/>
          <p:cNvSpPr/>
          <p:nvPr/>
        </p:nvSpPr>
        <p:spPr>
          <a:xfrm rot="13865376">
            <a:off x="6299527" y="2787575"/>
            <a:ext cx="687577" cy="4454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p:cNvGrpSpPr/>
          <p:nvPr/>
        </p:nvGrpSpPr>
        <p:grpSpPr>
          <a:xfrm>
            <a:off x="1450761" y="4086464"/>
            <a:ext cx="1845484" cy="1780937"/>
            <a:chOff x="1450761" y="4086464"/>
            <a:chExt cx="1845484" cy="1780937"/>
          </a:xfrm>
        </p:grpSpPr>
        <p:sp>
          <p:nvSpPr>
            <p:cNvPr id="166" name="Rectangle 165"/>
            <p:cNvSpPr/>
            <p:nvPr/>
          </p:nvSpPr>
          <p:spPr>
            <a:xfrm>
              <a:off x="1905000" y="4086464"/>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0" name="Rectangle 169"/>
            <p:cNvSpPr/>
            <p:nvPr/>
          </p:nvSpPr>
          <p:spPr>
            <a:xfrm>
              <a:off x="1450761" y="4086925"/>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1" name="Rectangle 170"/>
            <p:cNvSpPr/>
            <p:nvPr/>
          </p:nvSpPr>
          <p:spPr>
            <a:xfrm>
              <a:off x="2362200" y="4086464"/>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2" name="Rectangle 171"/>
            <p:cNvSpPr/>
            <p:nvPr/>
          </p:nvSpPr>
          <p:spPr>
            <a:xfrm>
              <a:off x="2819400" y="4086464"/>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3" name="Rectangle 172"/>
            <p:cNvSpPr/>
            <p:nvPr/>
          </p:nvSpPr>
          <p:spPr>
            <a:xfrm>
              <a:off x="2813998" y="4572000"/>
              <a:ext cx="482246" cy="43310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4" name="Rectangle 173"/>
            <p:cNvSpPr/>
            <p:nvPr/>
          </p:nvSpPr>
          <p:spPr>
            <a:xfrm>
              <a:off x="2844446" y="4985585"/>
              <a:ext cx="451799" cy="47691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5" name="Rectangle 174"/>
            <p:cNvSpPr/>
            <p:nvPr/>
          </p:nvSpPr>
          <p:spPr>
            <a:xfrm>
              <a:off x="1460603" y="5452281"/>
              <a:ext cx="467003" cy="39178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6" name="Rectangle 175"/>
            <p:cNvSpPr/>
            <p:nvPr/>
          </p:nvSpPr>
          <p:spPr>
            <a:xfrm>
              <a:off x="1929650" y="5462501"/>
              <a:ext cx="467003" cy="39178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7" name="Rectangle 176"/>
            <p:cNvSpPr/>
            <p:nvPr/>
          </p:nvSpPr>
          <p:spPr>
            <a:xfrm>
              <a:off x="2381576" y="5462501"/>
              <a:ext cx="457469" cy="39178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8" name="Rectangle 177"/>
            <p:cNvSpPr/>
            <p:nvPr/>
          </p:nvSpPr>
          <p:spPr>
            <a:xfrm>
              <a:off x="2362200" y="4572000"/>
              <a:ext cx="451798" cy="43310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9" name="Rectangle 178"/>
            <p:cNvSpPr/>
            <p:nvPr/>
          </p:nvSpPr>
          <p:spPr>
            <a:xfrm>
              <a:off x="1910402" y="4572000"/>
              <a:ext cx="451798" cy="43310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80" name="Rectangle 179"/>
            <p:cNvSpPr/>
            <p:nvPr/>
          </p:nvSpPr>
          <p:spPr>
            <a:xfrm>
              <a:off x="1453202" y="4572000"/>
              <a:ext cx="451798" cy="43310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81" name="Rectangle 180"/>
            <p:cNvSpPr/>
            <p:nvPr/>
          </p:nvSpPr>
          <p:spPr>
            <a:xfrm>
              <a:off x="2844446" y="5445205"/>
              <a:ext cx="451798" cy="42219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82" name="Rectangle 181"/>
            <p:cNvSpPr/>
            <p:nvPr/>
          </p:nvSpPr>
          <p:spPr>
            <a:xfrm>
              <a:off x="2362200" y="5009486"/>
              <a:ext cx="482246" cy="45301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83" name="Rectangle 182"/>
            <p:cNvSpPr/>
            <p:nvPr/>
          </p:nvSpPr>
          <p:spPr>
            <a:xfrm>
              <a:off x="1910401" y="5009485"/>
              <a:ext cx="451799" cy="47691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84" name="Rectangle 183"/>
            <p:cNvSpPr/>
            <p:nvPr/>
          </p:nvSpPr>
          <p:spPr>
            <a:xfrm>
              <a:off x="1453201" y="5009485"/>
              <a:ext cx="451799" cy="47691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grpSp>
      <p:grpSp>
        <p:nvGrpSpPr>
          <p:cNvPr id="202" name="Group 201"/>
          <p:cNvGrpSpPr/>
          <p:nvPr/>
        </p:nvGrpSpPr>
        <p:grpSpPr>
          <a:xfrm>
            <a:off x="5943600" y="4038600"/>
            <a:ext cx="1845484" cy="1780937"/>
            <a:chOff x="5957643" y="4064856"/>
            <a:chExt cx="1845484" cy="1780937"/>
          </a:xfrm>
        </p:grpSpPr>
        <p:sp>
          <p:nvSpPr>
            <p:cNvPr id="185" name="Rectangle 184"/>
            <p:cNvSpPr/>
            <p:nvPr/>
          </p:nvSpPr>
          <p:spPr>
            <a:xfrm>
              <a:off x="6411882" y="4064856"/>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p>
          </p:txBody>
        </p:sp>
        <p:sp>
          <p:nvSpPr>
            <p:cNvPr id="186" name="Rectangle 185"/>
            <p:cNvSpPr/>
            <p:nvPr/>
          </p:nvSpPr>
          <p:spPr>
            <a:xfrm>
              <a:off x="5957643" y="4065317"/>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p>
          </p:txBody>
        </p:sp>
        <p:sp>
          <p:nvSpPr>
            <p:cNvPr id="187" name="Rectangle 186"/>
            <p:cNvSpPr/>
            <p:nvPr/>
          </p:nvSpPr>
          <p:spPr>
            <a:xfrm>
              <a:off x="6869082" y="4064856"/>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p>
          </p:txBody>
        </p:sp>
        <p:sp>
          <p:nvSpPr>
            <p:cNvPr id="188" name="Rectangle 187"/>
            <p:cNvSpPr/>
            <p:nvPr/>
          </p:nvSpPr>
          <p:spPr>
            <a:xfrm>
              <a:off x="7326282" y="4064856"/>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sp>
          <p:nvSpPr>
            <p:cNvPr id="189" name="Rectangle 188"/>
            <p:cNvSpPr/>
            <p:nvPr/>
          </p:nvSpPr>
          <p:spPr>
            <a:xfrm>
              <a:off x="7320880" y="4550392"/>
              <a:ext cx="482246" cy="43310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p>
          </p:txBody>
        </p:sp>
        <p:sp>
          <p:nvSpPr>
            <p:cNvPr id="190" name="Rectangle 189"/>
            <p:cNvSpPr/>
            <p:nvPr/>
          </p:nvSpPr>
          <p:spPr>
            <a:xfrm>
              <a:off x="7351328" y="4983497"/>
              <a:ext cx="451799" cy="45739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sp>
          <p:nvSpPr>
            <p:cNvPr id="191" name="Rectangle 190"/>
            <p:cNvSpPr/>
            <p:nvPr/>
          </p:nvSpPr>
          <p:spPr>
            <a:xfrm>
              <a:off x="5967485" y="5430673"/>
              <a:ext cx="467003" cy="39178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sp>
          <p:nvSpPr>
            <p:cNvPr id="192" name="Rectangle 191"/>
            <p:cNvSpPr/>
            <p:nvPr/>
          </p:nvSpPr>
          <p:spPr>
            <a:xfrm>
              <a:off x="6436532" y="5440893"/>
              <a:ext cx="467003" cy="39178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sp>
          <p:nvSpPr>
            <p:cNvPr id="193" name="Rectangle 192"/>
            <p:cNvSpPr/>
            <p:nvPr/>
          </p:nvSpPr>
          <p:spPr>
            <a:xfrm>
              <a:off x="6888458" y="5440893"/>
              <a:ext cx="457469" cy="39178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p>
          </p:txBody>
        </p:sp>
        <p:sp>
          <p:nvSpPr>
            <p:cNvPr id="194" name="Rectangle 193"/>
            <p:cNvSpPr/>
            <p:nvPr/>
          </p:nvSpPr>
          <p:spPr>
            <a:xfrm>
              <a:off x="6869082" y="4550392"/>
              <a:ext cx="451798" cy="43310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sp>
          <p:nvSpPr>
            <p:cNvPr id="195" name="Rectangle 194"/>
            <p:cNvSpPr/>
            <p:nvPr/>
          </p:nvSpPr>
          <p:spPr>
            <a:xfrm>
              <a:off x="6417284" y="4550392"/>
              <a:ext cx="451798" cy="43310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p>
          </p:txBody>
        </p:sp>
        <p:sp>
          <p:nvSpPr>
            <p:cNvPr id="196" name="Rectangle 195"/>
            <p:cNvSpPr/>
            <p:nvPr/>
          </p:nvSpPr>
          <p:spPr>
            <a:xfrm>
              <a:off x="5960084" y="4550392"/>
              <a:ext cx="451798" cy="43310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sp>
          <p:nvSpPr>
            <p:cNvPr id="197" name="Rectangle 196"/>
            <p:cNvSpPr/>
            <p:nvPr/>
          </p:nvSpPr>
          <p:spPr>
            <a:xfrm>
              <a:off x="7351328" y="5423597"/>
              <a:ext cx="451798" cy="42219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p>
          </p:txBody>
        </p:sp>
        <p:sp>
          <p:nvSpPr>
            <p:cNvPr id="198" name="Rectangle 197"/>
            <p:cNvSpPr/>
            <p:nvPr/>
          </p:nvSpPr>
          <p:spPr>
            <a:xfrm>
              <a:off x="6869082" y="4983495"/>
              <a:ext cx="482246" cy="457399"/>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sp>
          <p:nvSpPr>
            <p:cNvPr id="199" name="Rectangle 198"/>
            <p:cNvSpPr/>
            <p:nvPr/>
          </p:nvSpPr>
          <p:spPr>
            <a:xfrm>
              <a:off x="6417283" y="4983495"/>
              <a:ext cx="451799" cy="48129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sp>
          <p:nvSpPr>
            <p:cNvPr id="200" name="Rectangle 199"/>
            <p:cNvSpPr/>
            <p:nvPr/>
          </p:nvSpPr>
          <p:spPr>
            <a:xfrm>
              <a:off x="5960083" y="4983497"/>
              <a:ext cx="451799" cy="48129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grpSp>
    </p:spTree>
    <p:extLst>
      <p:ext uri="{BB962C8B-B14F-4D97-AF65-F5344CB8AC3E}">
        <p14:creationId xmlns:p14="http://schemas.microsoft.com/office/powerpoint/2010/main" val="181490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5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fade">
                                      <p:cBhvr>
                                        <p:cTn id="12" dur="1000"/>
                                        <p:tgtEl>
                                          <p:spTgt spid="158"/>
                                        </p:tgtEl>
                                      </p:cBhvr>
                                    </p:animEffect>
                                    <p:anim calcmode="lin" valueType="num">
                                      <p:cBhvr>
                                        <p:cTn id="13" dur="1000" fill="hold"/>
                                        <p:tgtEl>
                                          <p:spTgt spid="158"/>
                                        </p:tgtEl>
                                        <p:attrNameLst>
                                          <p:attrName>ppt_x</p:attrName>
                                        </p:attrNameLst>
                                      </p:cBhvr>
                                      <p:tavLst>
                                        <p:tav tm="0">
                                          <p:val>
                                            <p:strVal val="#ppt_x"/>
                                          </p:val>
                                        </p:tav>
                                        <p:tav tm="100000">
                                          <p:val>
                                            <p:strVal val="#ppt_x"/>
                                          </p:val>
                                        </p:tav>
                                      </p:tavLst>
                                    </p:anim>
                                    <p:anim calcmode="lin" valueType="num">
                                      <p:cBhvr>
                                        <p:cTn id="14" dur="1000" fill="hold"/>
                                        <p:tgtEl>
                                          <p:spTgt spid="15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7"/>
                                        </p:tgtEl>
                                        <p:attrNameLst>
                                          <p:attrName>style.visibility</p:attrName>
                                        </p:attrNameLst>
                                      </p:cBhvr>
                                      <p:to>
                                        <p:strVal val="visible"/>
                                      </p:to>
                                    </p:set>
                                    <p:animEffect transition="in" filter="fade">
                                      <p:cBhvr>
                                        <p:cTn id="17" dur="1000"/>
                                        <p:tgtEl>
                                          <p:spTgt spid="167"/>
                                        </p:tgtEl>
                                      </p:cBhvr>
                                    </p:animEffect>
                                    <p:anim calcmode="lin" valueType="num">
                                      <p:cBhvr>
                                        <p:cTn id="18" dur="1000" fill="hold"/>
                                        <p:tgtEl>
                                          <p:spTgt spid="167"/>
                                        </p:tgtEl>
                                        <p:attrNameLst>
                                          <p:attrName>ppt_x</p:attrName>
                                        </p:attrNameLst>
                                      </p:cBhvr>
                                      <p:tavLst>
                                        <p:tav tm="0">
                                          <p:val>
                                            <p:strVal val="#ppt_x"/>
                                          </p:val>
                                        </p:tav>
                                        <p:tav tm="100000">
                                          <p:val>
                                            <p:strVal val="#ppt_x"/>
                                          </p:val>
                                        </p:tav>
                                      </p:tavLst>
                                    </p:anim>
                                    <p:anim calcmode="lin" valueType="num">
                                      <p:cBhvr>
                                        <p:cTn id="19" dur="10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59"/>
                                        </p:tgtEl>
                                        <p:attrNameLst>
                                          <p:attrName>style.visibility</p:attrName>
                                        </p:attrNameLst>
                                      </p:cBhvr>
                                      <p:to>
                                        <p:strVal val="visible"/>
                                      </p:to>
                                    </p:set>
                                    <p:animEffect transition="in" filter="fade">
                                      <p:cBhvr>
                                        <p:cTn id="24" dur="1000"/>
                                        <p:tgtEl>
                                          <p:spTgt spid="159"/>
                                        </p:tgtEl>
                                      </p:cBhvr>
                                    </p:animEffect>
                                    <p:anim calcmode="lin" valueType="num">
                                      <p:cBhvr>
                                        <p:cTn id="25" dur="1000" fill="hold"/>
                                        <p:tgtEl>
                                          <p:spTgt spid="159"/>
                                        </p:tgtEl>
                                        <p:attrNameLst>
                                          <p:attrName>ppt_x</p:attrName>
                                        </p:attrNameLst>
                                      </p:cBhvr>
                                      <p:tavLst>
                                        <p:tav tm="0">
                                          <p:val>
                                            <p:strVal val="#ppt_x"/>
                                          </p:val>
                                        </p:tav>
                                        <p:tav tm="100000">
                                          <p:val>
                                            <p:strVal val="#ppt_x"/>
                                          </p:val>
                                        </p:tav>
                                      </p:tavLst>
                                    </p:anim>
                                    <p:anim calcmode="lin" valueType="num">
                                      <p:cBhvr>
                                        <p:cTn id="26" dur="1000" fill="hold"/>
                                        <p:tgtEl>
                                          <p:spTgt spid="15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68"/>
                                        </p:tgtEl>
                                        <p:attrNameLst>
                                          <p:attrName>style.visibility</p:attrName>
                                        </p:attrNameLst>
                                      </p:cBhvr>
                                      <p:to>
                                        <p:strVal val="visible"/>
                                      </p:to>
                                    </p:set>
                                    <p:animEffect transition="in" filter="fade">
                                      <p:cBhvr>
                                        <p:cTn id="29" dur="1000"/>
                                        <p:tgtEl>
                                          <p:spTgt spid="168"/>
                                        </p:tgtEl>
                                      </p:cBhvr>
                                    </p:animEffect>
                                    <p:anim calcmode="lin" valueType="num">
                                      <p:cBhvr>
                                        <p:cTn id="30" dur="1000" fill="hold"/>
                                        <p:tgtEl>
                                          <p:spTgt spid="168"/>
                                        </p:tgtEl>
                                        <p:attrNameLst>
                                          <p:attrName>ppt_x</p:attrName>
                                        </p:attrNameLst>
                                      </p:cBhvr>
                                      <p:tavLst>
                                        <p:tav tm="0">
                                          <p:val>
                                            <p:strVal val="#ppt_x"/>
                                          </p:val>
                                        </p:tav>
                                        <p:tav tm="100000">
                                          <p:val>
                                            <p:strVal val="#ppt_x"/>
                                          </p:val>
                                        </p:tav>
                                      </p:tavLst>
                                    </p:anim>
                                    <p:anim calcmode="lin" valueType="num">
                                      <p:cBhvr>
                                        <p:cTn id="31" dur="1000" fill="hold"/>
                                        <p:tgtEl>
                                          <p:spTgt spid="16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01"/>
                                        </p:tgtEl>
                                        <p:attrNameLst>
                                          <p:attrName>style.visibility</p:attrName>
                                        </p:attrNameLst>
                                      </p:cBhvr>
                                      <p:to>
                                        <p:strVal val="visible"/>
                                      </p:to>
                                    </p:set>
                                    <p:animEffect transition="in" filter="barn(inVertical)">
                                      <p:cBhvr>
                                        <p:cTn id="36" dur="500"/>
                                        <p:tgtEl>
                                          <p:spTgt spid="20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02"/>
                                        </p:tgtEl>
                                        <p:attrNameLst>
                                          <p:attrName>style.visibility</p:attrName>
                                        </p:attrNameLst>
                                      </p:cBhvr>
                                      <p:to>
                                        <p:strVal val="visible"/>
                                      </p:to>
                                    </p:set>
                                    <p:animEffect transition="in" filter="wipe(down)">
                                      <p:cBhvr>
                                        <p:cTn id="41"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5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277100" cy="457200"/>
          </a:xfrm>
        </p:spPr>
        <p:txBody>
          <a:bodyPr/>
          <a:lstStyle/>
          <a:p>
            <a:r>
              <a:rPr lang="en-US" sz="2600"/>
              <a:t>Phương pháp thu giảm số </a:t>
            </a:r>
            <a:r>
              <a:rPr lang="en-US" sz="2600" smtClean="0"/>
              <a:t>chiều</a:t>
            </a:r>
            <a:r>
              <a:rPr lang="en-US" sz="2600"/>
              <a:t/>
            </a:r>
            <a:br>
              <a:rPr lang="en-US" sz="2600"/>
            </a:br>
            <a:endParaRPr lang="en-US" sz="2600"/>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14</a:t>
            </a:fld>
            <a:endParaRPr lang="en-US"/>
          </a:p>
        </p:txBody>
      </p:sp>
      <mc:AlternateContent xmlns:mc="http://schemas.openxmlformats.org/markup-compatibility/2006">
        <mc:Choice xmlns:a14="http://schemas.microsoft.com/office/drawing/2010/main" Requires="a14">
          <p:graphicFrame>
            <p:nvGraphicFramePr>
              <p:cNvPr id="8" name="Table 7"/>
              <p:cNvGraphicFramePr>
                <a:graphicFrameLocks noGrp="1"/>
              </p:cNvGraphicFramePr>
              <p:nvPr>
                <p:extLst>
                  <p:ext uri="{D42A27DB-BD31-4B8C-83A1-F6EECF244321}">
                    <p14:modId xmlns:p14="http://schemas.microsoft.com/office/powerpoint/2010/main" val="958039936"/>
                  </p:ext>
                </p:extLst>
              </p:nvPr>
            </p:nvGraphicFramePr>
            <p:xfrm>
              <a:off x="457200" y="1066800"/>
              <a:ext cx="8305800" cy="5181598"/>
            </p:xfrm>
            <a:graphic>
              <a:graphicData uri="http://schemas.openxmlformats.org/drawingml/2006/table">
                <a:tbl>
                  <a:tblPr firstRow="1" firstCol="1" bandRow="1">
                    <a:tableStyleId>{5C22544A-7EE6-4342-B048-85BDC9FD1C3A}</a:tableStyleId>
                  </a:tblPr>
                  <a:tblGrid>
                    <a:gridCol w="1409513"/>
                    <a:gridCol w="6896287"/>
                  </a:tblGrid>
                  <a:tr h="258715">
                    <a:tc gridSpan="2">
                      <a:txBody>
                        <a:bodyPr/>
                        <a:lstStyle/>
                        <a:p>
                          <a:pPr algn="just">
                            <a:lnSpc>
                              <a:spcPct val="150000"/>
                            </a:lnSpc>
                            <a:spcAft>
                              <a:spcPts val="0"/>
                            </a:spcAft>
                          </a:pPr>
                          <a:r>
                            <a:rPr lang="en-US" sz="1100" b="1">
                              <a:effectLst/>
                            </a:rPr>
                            <a:t>Đầu vào:</a:t>
                          </a:r>
                          <a:endParaRPr lang="en-US" sz="1000" b="1">
                            <a:effectLst/>
                            <a:latin typeface="Calibri"/>
                            <a:cs typeface="Times New Roman"/>
                          </a:endParaRPr>
                        </a:p>
                      </a:txBody>
                      <a:tcPr marL="59703" marR="59703" marT="0" marB="0"/>
                    </a:tc>
                    <a:tc hMerge="1">
                      <a:txBody>
                        <a:bodyPr/>
                        <a:lstStyle/>
                        <a:p>
                          <a:endParaRPr lang="en-US"/>
                        </a:p>
                      </a:txBody>
                      <a:tcPr/>
                    </a:tc>
                  </a:tr>
                  <a:tr h="258715">
                    <a:tc>
                      <a:txBody>
                        <a:bodyPr/>
                        <a:lstStyle/>
                        <a:p>
                          <a:pPr>
                            <a:lnSpc>
                              <a:spcPct val="150000"/>
                            </a:lnSpc>
                            <a:spcAft>
                              <a:spcPts val="0"/>
                            </a:spcAft>
                          </a:pPr>
                          <a:r>
                            <a:rPr lang="en-US" sz="1100" b="1">
                              <a:effectLst/>
                            </a:rPr>
                            <a:t>T</a:t>
                          </a:r>
                          <a:endParaRPr lang="en-US" sz="1000" b="1">
                            <a:effectLst/>
                            <a:latin typeface="Calibri"/>
                            <a:cs typeface="Times New Roman"/>
                          </a:endParaRPr>
                        </a:p>
                      </a:txBody>
                      <a:tcPr marL="59703" marR="59703" marT="0" marB="0" anchor="ctr"/>
                    </a:tc>
                    <a:tc>
                      <a:txBody>
                        <a:bodyPr/>
                        <a:lstStyle/>
                        <a:p>
                          <a:pPr>
                            <a:lnSpc>
                              <a:spcPct val="150000"/>
                            </a:lnSpc>
                            <a:spcAft>
                              <a:spcPts val="0"/>
                            </a:spcAft>
                          </a:pPr>
                          <a:r>
                            <a:rPr lang="en-US" sz="1100" b="1">
                              <a:effectLst/>
                            </a:rPr>
                            <a:t>Tập dữ liệu đánh giá trong không gian khuyến nghị đa chiều.</a:t>
                          </a:r>
                          <a:endParaRPr lang="en-US" sz="1000" b="1">
                            <a:effectLst/>
                            <a:latin typeface="Calibri"/>
                            <a:cs typeface="Times New Roman"/>
                          </a:endParaRPr>
                        </a:p>
                      </a:txBody>
                      <a:tcPr marL="59703" marR="59703" marT="0" marB="0" anchor="ctr"/>
                    </a:tc>
                  </a:tr>
                  <a:tr h="517430">
                    <a:tc>
                      <a:txBody>
                        <a:bodyPr/>
                        <a:lstStyle/>
                        <a:p>
                          <a:pPr>
                            <a:lnSpc>
                              <a:spcPct val="150000"/>
                            </a:lnSpc>
                            <a:spcAft>
                              <a:spcPts val="0"/>
                            </a:spcAft>
                          </a:pPr>
                          <a:r>
                            <a:rPr lang="en-US" sz="1100" b="1">
                              <a:effectLst/>
                            </a:rPr>
                            <a:t>R</a:t>
                          </a:r>
                          <a:r>
                            <a:rPr lang="en-US" sz="1100" b="1" baseline="-25000">
                              <a:effectLst/>
                            </a:rPr>
                            <a:t>A,T</a:t>
                          </a:r>
                          <a:endParaRPr lang="en-US" sz="1000" b="1">
                            <a:effectLst/>
                            <a:latin typeface="Calibri"/>
                            <a:cs typeface="Times New Roman"/>
                          </a:endParaRPr>
                        </a:p>
                      </a:txBody>
                      <a:tcPr marL="59703" marR="59703" marT="0" marB="0" anchor="ctr"/>
                    </a:tc>
                    <a:tc>
                      <a:txBody>
                        <a:bodyPr/>
                        <a:lstStyle/>
                        <a:p>
                          <a:pPr>
                            <a:lnSpc>
                              <a:spcPct val="150000"/>
                            </a:lnSpc>
                            <a:spcAft>
                              <a:spcPts val="0"/>
                            </a:spcAft>
                          </a:pPr>
                          <a:r>
                            <a:rPr lang="en-US" sz="1100" b="1">
                              <a:effectLst/>
                            </a:rPr>
                            <a:t>Hàm dự đoán đánh giá dựa trên thuật toán A và tập dữ liệu huấn luyện T.</a:t>
                          </a:r>
                          <a:endParaRPr lang="en-US" sz="1000" b="1">
                            <a:effectLst/>
                            <a:latin typeface="Calibri"/>
                            <a:cs typeface="Times New Roman"/>
                          </a:endParaRPr>
                        </a:p>
                      </a:txBody>
                      <a:tcPr marL="59703" marR="59703" marT="0" marB="0" anchor="ctr"/>
                    </a:tc>
                  </a:tr>
                  <a:tr h="258715">
                    <a:tc>
                      <a:txBody>
                        <a:bodyPr/>
                        <a:lstStyle/>
                        <a:p>
                          <a:pPr>
                            <a:lnSpc>
                              <a:spcPct val="150000"/>
                            </a:lnSpc>
                            <a:spcAft>
                              <a:spcPts val="0"/>
                            </a:spcAft>
                          </a:pPr>
                          <a:r>
                            <a:rPr lang="en-US" sz="1100" b="1">
                              <a:effectLst/>
                            </a:rPr>
                            <a:t>µ</a:t>
                          </a:r>
                          <a:endParaRPr lang="en-US" sz="1000" b="1">
                            <a:effectLst/>
                            <a:latin typeface="Calibri"/>
                            <a:cs typeface="Times New Roman"/>
                          </a:endParaRPr>
                        </a:p>
                      </a:txBody>
                      <a:tcPr marL="59703" marR="59703" marT="0" marB="0" anchor="ctr"/>
                    </a:tc>
                    <a:tc>
                      <a:txBody>
                        <a:bodyPr/>
                        <a:lstStyle/>
                        <a:p>
                          <a:pPr>
                            <a:lnSpc>
                              <a:spcPct val="150000"/>
                            </a:lnSpc>
                            <a:spcAft>
                              <a:spcPts val="0"/>
                            </a:spcAft>
                          </a:pPr>
                          <a:r>
                            <a:rPr lang="en-US" sz="1100" b="1">
                              <a:effectLst/>
                            </a:rPr>
                            <a:t>Hàm đo độ hiệu quả</a:t>
                          </a:r>
                          <a:endParaRPr lang="en-US" sz="1000" b="1">
                            <a:effectLst/>
                            <a:latin typeface="Calibri"/>
                            <a:cs typeface="Times New Roman"/>
                          </a:endParaRPr>
                        </a:p>
                      </a:txBody>
                      <a:tcPr marL="59703" marR="59703" marT="0" marB="0" anchor="ctr"/>
                    </a:tc>
                  </a:tr>
                  <a:tr h="258715">
                    <a:tc>
                      <a:txBody>
                        <a:bodyPr/>
                        <a:lstStyle/>
                        <a:p>
                          <a:pPr>
                            <a:lnSpc>
                              <a:spcPct val="150000"/>
                            </a:lnSpc>
                            <a:spcAft>
                              <a:spcPts val="0"/>
                            </a:spcAft>
                          </a:pPr>
                          <a:r>
                            <a:rPr lang="en-US" sz="1100" b="1">
                              <a:effectLst/>
                            </a:rPr>
                            <a:t>N</a:t>
                          </a:r>
                          <a:endParaRPr lang="en-US" sz="1000" b="1">
                            <a:effectLst/>
                            <a:latin typeface="Calibri"/>
                            <a:cs typeface="Times New Roman"/>
                          </a:endParaRPr>
                        </a:p>
                      </a:txBody>
                      <a:tcPr marL="59703" marR="59703" marT="0" marB="0" anchor="ctr"/>
                    </a:tc>
                    <a:tc>
                      <a:txBody>
                        <a:bodyPr/>
                        <a:lstStyle/>
                        <a:p>
                          <a:pPr>
                            <a:lnSpc>
                              <a:spcPct val="150000"/>
                            </a:lnSpc>
                            <a:spcAft>
                              <a:spcPts val="0"/>
                            </a:spcAft>
                          </a:pPr>
                          <a:r>
                            <a:rPr lang="en-US" sz="1100" b="1">
                              <a:effectLst/>
                            </a:rPr>
                            <a:t>Số đánh giá có sẵn nhỏ nhất cần có của một phân khúc dữ liệu hợp lệ</a:t>
                          </a:r>
                          <a:endParaRPr lang="en-US" sz="1000" b="1">
                            <a:effectLst/>
                            <a:latin typeface="Calibri"/>
                            <a:cs typeface="Times New Roman"/>
                          </a:endParaRPr>
                        </a:p>
                      </a:txBody>
                      <a:tcPr marL="59703" marR="59703" marT="0" marB="0" anchor="ctr"/>
                    </a:tc>
                  </a:tr>
                  <a:tr h="258715">
                    <a:tc gridSpan="2">
                      <a:txBody>
                        <a:bodyPr/>
                        <a:lstStyle/>
                        <a:p>
                          <a:pPr>
                            <a:lnSpc>
                              <a:spcPct val="150000"/>
                            </a:lnSpc>
                            <a:spcAft>
                              <a:spcPts val="0"/>
                            </a:spcAft>
                          </a:pPr>
                          <a:r>
                            <a:rPr lang="en-US" sz="1100" b="1">
                              <a:effectLst/>
                            </a:rPr>
                            <a:t> </a:t>
                          </a:r>
                          <a:endParaRPr lang="en-US" sz="1000" b="1">
                            <a:effectLst/>
                            <a:latin typeface="Calibri"/>
                            <a:cs typeface="Times New Roman"/>
                          </a:endParaRPr>
                        </a:p>
                      </a:txBody>
                      <a:tcPr marL="59703" marR="59703" marT="0" marB="0" anchor="ctr">
                        <a:noFill/>
                      </a:tcPr>
                    </a:tc>
                    <a:tc hMerge="1">
                      <a:txBody>
                        <a:bodyPr/>
                        <a:lstStyle/>
                        <a:p>
                          <a:endParaRPr lang="en-US"/>
                        </a:p>
                      </a:txBody>
                      <a:tcPr/>
                    </a:tc>
                  </a:tr>
                  <a:tr h="258715">
                    <a:tc gridSpan="2">
                      <a:txBody>
                        <a:bodyPr/>
                        <a:lstStyle/>
                        <a:p>
                          <a:pPr>
                            <a:lnSpc>
                              <a:spcPct val="150000"/>
                            </a:lnSpc>
                            <a:spcAft>
                              <a:spcPts val="0"/>
                            </a:spcAft>
                          </a:pPr>
                          <a:r>
                            <a:rPr lang="en-US" sz="1100" b="1">
                              <a:effectLst/>
                            </a:rPr>
                            <a:t>Đầu ra:</a:t>
                          </a:r>
                          <a:endParaRPr lang="en-US" sz="1000" b="1">
                            <a:effectLst/>
                            <a:latin typeface="Calibri"/>
                            <a:cs typeface="Times New Roman"/>
                          </a:endParaRPr>
                        </a:p>
                      </a:txBody>
                      <a:tcPr marL="59703" marR="59703" marT="0" marB="0" anchor="ctr"/>
                    </a:tc>
                    <a:tc hMerge="1">
                      <a:txBody>
                        <a:bodyPr/>
                        <a:lstStyle/>
                        <a:p>
                          <a:endParaRPr lang="en-US"/>
                        </a:p>
                      </a:txBody>
                      <a:tcPr/>
                    </a:tc>
                  </a:tr>
                  <a:tr h="517430">
                    <a:tc>
                      <a:txBody>
                        <a:bodyPr/>
                        <a:lstStyle/>
                        <a:p>
                          <a:pPr>
                            <a:lnSpc>
                              <a:spcPct val="150000"/>
                            </a:lnSpc>
                            <a:spcAft>
                              <a:spcPts val="0"/>
                            </a:spcAft>
                          </a:pPr>
                          <a14:m>
                            <m:oMathPara xmlns:m="http://schemas.openxmlformats.org/officeDocument/2006/math">
                              <m:oMathParaPr>
                                <m:jc m:val="centerGroup"/>
                              </m:oMathParaPr>
                              <m:oMath xmlns:m="http://schemas.openxmlformats.org/officeDocument/2006/math">
                                <m:acc>
                                  <m:accPr>
                                    <m:chr m:val="̅"/>
                                    <m:ctrlPr>
                                      <a:rPr lang="en-US" sz="1100" b="1" i="1">
                                        <a:effectLst/>
                                        <a:latin typeface="Cambria Math"/>
                                      </a:rPr>
                                    </m:ctrlPr>
                                  </m:accPr>
                                  <m:e>
                                    <m:r>
                                      <a:rPr lang="en-US" sz="1100" b="1" i="1">
                                        <a:effectLst/>
                                        <a:latin typeface="Cambria Math"/>
                                      </a:rPr>
                                      <m:t>𝑺𝑬𝑮𝑴</m:t>
                                    </m:r>
                                    <m:r>
                                      <a:rPr lang="en-US" sz="1100" b="1">
                                        <a:effectLst/>
                                        <a:latin typeface="Cambria Math"/>
                                      </a:rPr>
                                      <m:t>(</m:t>
                                    </m:r>
                                    <m:r>
                                      <a:rPr lang="en-US" sz="1100" b="1" i="1">
                                        <a:effectLst/>
                                        <a:latin typeface="Cambria Math"/>
                                      </a:rPr>
                                      <m:t>𝑻</m:t>
                                    </m:r>
                                    <m:r>
                                      <a:rPr lang="en-US" sz="1100" b="1">
                                        <a:effectLst/>
                                        <a:latin typeface="Cambria Math"/>
                                      </a:rPr>
                                      <m:t>)</m:t>
                                    </m:r>
                                  </m:e>
                                </m:acc>
                              </m:oMath>
                            </m:oMathPara>
                          </a14:m>
                          <a:endParaRPr lang="en-US" sz="1000" b="1">
                            <a:effectLst/>
                            <a:latin typeface="Calibri"/>
                            <a:cs typeface="Times New Roman"/>
                          </a:endParaRPr>
                        </a:p>
                      </a:txBody>
                      <a:tcPr marL="59703" marR="59703" marT="0" marB="0" anchor="ctr"/>
                    </a:tc>
                    <a:tc>
                      <a:txBody>
                        <a:bodyPr/>
                        <a:lstStyle/>
                        <a:p>
                          <a:pPr>
                            <a:lnSpc>
                              <a:spcPct val="150000"/>
                            </a:lnSpc>
                            <a:spcAft>
                              <a:spcPts val="0"/>
                            </a:spcAft>
                          </a:pPr>
                          <a:r>
                            <a:rPr lang="en-US" sz="1100" b="1">
                              <a:effectLst/>
                            </a:rPr>
                            <a:t>Tập phân khúc dữ liệu mà bằng phương pháp thu giảm số chiều dựa trên thuật toán A có hiệu quả cao hơn thuật toán A thuần túy.</a:t>
                          </a:r>
                          <a:endParaRPr lang="en-US" sz="1000" b="1">
                            <a:effectLst/>
                            <a:latin typeface="Calibri"/>
                            <a:cs typeface="Times New Roman"/>
                          </a:endParaRPr>
                        </a:p>
                      </a:txBody>
                      <a:tcPr marL="59703" marR="59703" marT="0" marB="0" anchor="ctr"/>
                    </a:tc>
                  </a:tr>
                  <a:tr h="258715">
                    <a:tc gridSpan="2">
                      <a:txBody>
                        <a:bodyPr/>
                        <a:lstStyle/>
                        <a:p>
                          <a:pPr>
                            <a:lnSpc>
                              <a:spcPct val="150000"/>
                            </a:lnSpc>
                            <a:spcAft>
                              <a:spcPts val="0"/>
                            </a:spcAft>
                          </a:pPr>
                          <a:r>
                            <a:rPr lang="en-US" sz="1100" b="1">
                              <a:effectLst/>
                            </a:rPr>
                            <a:t> </a:t>
                          </a:r>
                          <a:endParaRPr lang="en-US" sz="1000" b="1">
                            <a:effectLst/>
                            <a:latin typeface="Calibri"/>
                            <a:cs typeface="Times New Roman"/>
                          </a:endParaRPr>
                        </a:p>
                      </a:txBody>
                      <a:tcPr marL="59703" marR="59703" marT="0" marB="0" anchor="ctr">
                        <a:noFill/>
                      </a:tcPr>
                    </a:tc>
                    <a:tc hMerge="1">
                      <a:txBody>
                        <a:bodyPr/>
                        <a:lstStyle/>
                        <a:p>
                          <a:endParaRPr lang="en-US"/>
                        </a:p>
                      </a:txBody>
                      <a:tcPr/>
                    </a:tc>
                  </a:tr>
                  <a:tr h="258715">
                    <a:tc gridSpan="2">
                      <a:txBody>
                        <a:bodyPr/>
                        <a:lstStyle/>
                        <a:p>
                          <a:pPr>
                            <a:lnSpc>
                              <a:spcPct val="150000"/>
                            </a:lnSpc>
                            <a:spcAft>
                              <a:spcPts val="0"/>
                            </a:spcAft>
                          </a:pPr>
                          <a:r>
                            <a:rPr lang="en-US" sz="1100" b="1">
                              <a:effectLst/>
                            </a:rPr>
                            <a:t>Thuật toán:</a:t>
                          </a:r>
                          <a:endParaRPr lang="en-US" sz="1000" b="1">
                            <a:effectLst/>
                            <a:latin typeface="Calibri"/>
                            <a:cs typeface="Times New Roman"/>
                          </a:endParaRPr>
                        </a:p>
                      </a:txBody>
                      <a:tcPr marL="59703" marR="59703" marT="0" marB="0" anchor="ctr"/>
                    </a:tc>
                    <a:tc hMerge="1">
                      <a:txBody>
                        <a:bodyPr/>
                        <a:lstStyle/>
                        <a:p>
                          <a:endParaRPr lang="en-US"/>
                        </a:p>
                      </a:txBody>
                      <a:tcPr/>
                    </a:tc>
                  </a:tr>
                  <a:tr h="2077018">
                    <a:tc gridSpan="2">
                      <a:txBody>
                        <a:bodyPr/>
                        <a:lstStyle/>
                        <a:p>
                          <a:pPr marL="342900" marR="0" lvl="0" indent="-342900">
                            <a:lnSpc>
                              <a:spcPct val="150000"/>
                            </a:lnSpc>
                            <a:spcBef>
                              <a:spcPts val="0"/>
                            </a:spcBef>
                            <a:spcAft>
                              <a:spcPts val="0"/>
                            </a:spcAft>
                            <a:buFont typeface="+mj-lt"/>
                            <a:buAutoNum type="arabicPeriod"/>
                          </a:pPr>
                          <a:r>
                            <a:rPr lang="en-US" sz="1100" b="1" kern="1200">
                              <a:solidFill>
                                <a:schemeClr val="dk1"/>
                              </a:solidFill>
                              <a:effectLst/>
                              <a:latin typeface="+mn-lt"/>
                              <a:ea typeface="+mn-ea"/>
                              <a:cs typeface="+mn-cs"/>
                            </a:rPr>
                            <a:t>Tìm tập SEGM(T) là tập các phân khúc dữ liệu có số lượng đánh giá đã có lớn hơn hoặc bằng N.</a:t>
                          </a:r>
                        </a:p>
                        <a:p>
                          <a:pPr marL="342900" marR="0" lvl="0" indent="-342900">
                            <a:lnSpc>
                              <a:spcPct val="150000"/>
                            </a:lnSpc>
                            <a:spcBef>
                              <a:spcPts val="0"/>
                            </a:spcBef>
                            <a:spcAft>
                              <a:spcPts val="0"/>
                            </a:spcAft>
                            <a:buFont typeface="+mj-lt"/>
                            <a:buAutoNum type="arabicPeriod"/>
                          </a:pPr>
                          <a:r>
                            <a:rPr lang="en-US" sz="1100" b="1" kern="1200">
                              <a:solidFill>
                                <a:schemeClr val="dk1"/>
                              </a:solidFill>
                              <a:effectLst/>
                              <a:latin typeface="+mn-lt"/>
                              <a:ea typeface="+mn-ea"/>
                              <a:cs typeface="+mn-cs"/>
                            </a:rPr>
                            <a:t>Với mỗi phân khúc dữ liệu </a:t>
                          </a:r>
                          <a14:m>
                            <m:oMath xmlns:m="http://schemas.openxmlformats.org/officeDocument/2006/math">
                              <m:r>
                                <a:rPr lang="en-US" sz="1100" b="1" i="1" kern="1200">
                                  <a:solidFill>
                                    <a:schemeClr val="dk1"/>
                                  </a:solidFill>
                                  <a:effectLst/>
                                  <a:latin typeface="+mn-lt"/>
                                  <a:ea typeface="+mn-ea"/>
                                  <a:cs typeface="+mn-cs"/>
                                </a:rPr>
                                <m:t>𝑺</m:t>
                              </m:r>
                              <m:r>
                                <a:rPr lang="en-US" sz="1100" b="1" kern="1200">
                                  <a:solidFill>
                                    <a:schemeClr val="dk1"/>
                                  </a:solidFill>
                                  <a:effectLst/>
                                  <a:latin typeface="+mn-lt"/>
                                  <a:ea typeface="+mn-ea"/>
                                  <a:cs typeface="+mn-cs"/>
                                </a:rPr>
                                <m:t>∈</m:t>
                              </m:r>
                              <m:r>
                                <a:rPr lang="en-US" sz="1100" b="1" i="1" kern="1200">
                                  <a:solidFill>
                                    <a:schemeClr val="dk1"/>
                                  </a:solidFill>
                                  <a:effectLst/>
                                  <a:latin typeface="+mn-lt"/>
                                  <a:ea typeface="+mn-ea"/>
                                  <a:cs typeface="+mn-cs"/>
                                </a:rPr>
                                <m:t>𝑺𝑬𝑮𝑴</m:t>
                              </m:r>
                              <m:r>
                                <a:rPr lang="en-US" sz="1100" b="1" kern="1200">
                                  <a:solidFill>
                                    <a:schemeClr val="dk1"/>
                                  </a:solidFill>
                                  <a:effectLst/>
                                  <a:latin typeface="+mn-lt"/>
                                  <a:ea typeface="+mn-ea"/>
                                  <a:cs typeface="+mn-cs"/>
                                </a:rPr>
                                <m:t>(</m:t>
                              </m:r>
                              <m:r>
                                <a:rPr lang="en-US" sz="1100" b="1" i="1" kern="1200">
                                  <a:solidFill>
                                    <a:schemeClr val="dk1"/>
                                  </a:solidFill>
                                  <a:effectLst/>
                                  <a:latin typeface="+mn-lt"/>
                                  <a:ea typeface="+mn-ea"/>
                                  <a:cs typeface="+mn-cs"/>
                                </a:rPr>
                                <m:t>𝑻</m:t>
                              </m:r>
                              <m:r>
                                <a:rPr lang="en-US" sz="1100" b="1" kern="1200">
                                  <a:solidFill>
                                    <a:schemeClr val="dk1"/>
                                  </a:solidFill>
                                  <a:effectLst/>
                                  <a:latin typeface="+mn-lt"/>
                                  <a:ea typeface="+mn-ea"/>
                                  <a:cs typeface="+mn-cs"/>
                                </a:rPr>
                                <m:t>)</m:t>
                              </m:r>
                            </m:oMath>
                          </a14:m>
                          <a:r>
                            <a:rPr lang="en-US" sz="1100" b="1" kern="1200">
                              <a:solidFill>
                                <a:schemeClr val="dk1"/>
                              </a:solidFill>
                              <a:effectLst/>
                              <a:latin typeface="+mn-lt"/>
                              <a:ea typeface="+mn-ea"/>
                              <a:cs typeface="+mn-cs"/>
                            </a:rPr>
                            <a:t> tính µA,S(S) và µA,T(S), và chỉ giữ lại những phân khúc dữ liệu </a:t>
                          </a:r>
                          <a14:m>
                            <m:oMath xmlns:m="http://schemas.openxmlformats.org/officeDocument/2006/math">
                              <m:r>
                                <a:rPr lang="en-US" sz="1100" b="1" i="1" kern="1200">
                                  <a:solidFill>
                                    <a:schemeClr val="dk1"/>
                                  </a:solidFill>
                                  <a:effectLst/>
                                  <a:latin typeface="+mn-lt"/>
                                  <a:ea typeface="+mn-ea"/>
                                  <a:cs typeface="+mn-cs"/>
                                </a:rPr>
                                <m:t>𝑺</m:t>
                              </m:r>
                              <m:r>
                                <a:rPr lang="en-US" sz="1100" b="1" kern="1200">
                                  <a:solidFill>
                                    <a:schemeClr val="dk1"/>
                                  </a:solidFill>
                                  <a:effectLst/>
                                  <a:latin typeface="+mn-lt"/>
                                  <a:ea typeface="+mn-ea"/>
                                  <a:cs typeface="+mn-cs"/>
                                </a:rPr>
                                <m:t>∈</m:t>
                              </m:r>
                              <m:r>
                                <a:rPr lang="en-US" sz="1100" b="1" i="1" kern="1200">
                                  <a:solidFill>
                                    <a:schemeClr val="dk1"/>
                                  </a:solidFill>
                                  <a:effectLst/>
                                  <a:latin typeface="+mn-lt"/>
                                  <a:ea typeface="+mn-ea"/>
                                  <a:cs typeface="+mn-cs"/>
                                </a:rPr>
                                <m:t>𝑺𝑬𝑮𝑴</m:t>
                              </m:r>
                              <m:r>
                                <a:rPr lang="en-US" sz="1100" b="1" kern="1200">
                                  <a:solidFill>
                                    <a:schemeClr val="dk1"/>
                                  </a:solidFill>
                                  <a:effectLst/>
                                  <a:latin typeface="+mn-lt"/>
                                  <a:ea typeface="+mn-ea"/>
                                  <a:cs typeface="+mn-cs"/>
                                </a:rPr>
                                <m:t>(</m:t>
                              </m:r>
                              <m:r>
                                <a:rPr lang="en-US" sz="1100" b="1" i="1" kern="1200">
                                  <a:solidFill>
                                    <a:schemeClr val="dk1"/>
                                  </a:solidFill>
                                  <a:effectLst/>
                                  <a:latin typeface="+mn-lt"/>
                                  <a:ea typeface="+mn-ea"/>
                                  <a:cs typeface="+mn-cs"/>
                                </a:rPr>
                                <m:t>𝑻</m:t>
                              </m:r>
                              <m:r>
                                <a:rPr lang="en-US" sz="1100" b="1" kern="1200">
                                  <a:solidFill>
                                    <a:schemeClr val="dk1"/>
                                  </a:solidFill>
                                  <a:effectLst/>
                                  <a:latin typeface="+mn-lt"/>
                                  <a:ea typeface="+mn-ea"/>
                                  <a:cs typeface="+mn-cs"/>
                                </a:rPr>
                                <m:t>)</m:t>
                              </m:r>
                            </m:oMath>
                          </a14:m>
                          <a:r>
                            <a:rPr lang="en-US" sz="1100" b="1" kern="1200">
                              <a:solidFill>
                                <a:schemeClr val="dk1"/>
                              </a:solidFill>
                              <a:effectLst/>
                              <a:latin typeface="+mn-lt"/>
                              <a:ea typeface="+mn-ea"/>
                              <a:cs typeface="+mn-cs"/>
                            </a:rPr>
                            <a:t> mà µA,S(S) tốt hơn µA,T(S).</a:t>
                          </a:r>
                        </a:p>
                        <a:p>
                          <a:pPr marL="342900" marR="0" lvl="0" indent="-342900" algn="just">
                            <a:lnSpc>
                              <a:spcPct val="150000"/>
                            </a:lnSpc>
                            <a:spcBef>
                              <a:spcPts val="0"/>
                            </a:spcBef>
                            <a:spcAft>
                              <a:spcPts val="0"/>
                            </a:spcAft>
                            <a:buFont typeface="+mj-lt"/>
                            <a:buAutoNum type="arabicPeriod"/>
                          </a:pPr>
                          <a:r>
                            <a:rPr lang="en-US" sz="1100" b="1" kern="1200">
                              <a:solidFill>
                                <a:schemeClr val="dk1"/>
                              </a:solidFill>
                              <a:effectLst/>
                              <a:latin typeface="+mn-lt"/>
                              <a:ea typeface="+mn-ea"/>
                              <a:cs typeface="+mn-cs"/>
                            </a:rPr>
                            <a:t>Với những phân khúc dữ liệu còn lại trong SEGM(T) sau bước trên, loại bỏ tất cả những phân khúc dữ liệu S nếu tồn tại một phân khúc dữ liệu Q sao cho  </a:t>
                          </a:r>
                          <a14:m>
                            <m:oMath xmlns:m="http://schemas.openxmlformats.org/officeDocument/2006/math">
                              <m:r>
                                <a:rPr lang="en-US" sz="1100" b="1" i="1" kern="1200">
                                  <a:solidFill>
                                    <a:schemeClr val="dk1"/>
                                  </a:solidFill>
                                  <a:effectLst/>
                                  <a:latin typeface="+mn-lt"/>
                                  <a:ea typeface="+mn-ea"/>
                                  <a:cs typeface="+mn-cs"/>
                                </a:rPr>
                                <m:t>𝑺</m:t>
                              </m:r>
                              <m:r>
                                <a:rPr lang="en-US" sz="1100" b="1" kern="1200">
                                  <a:solidFill>
                                    <a:schemeClr val="dk1"/>
                                  </a:solidFill>
                                  <a:effectLst/>
                                  <a:latin typeface="+mn-lt"/>
                                  <a:ea typeface="+mn-ea"/>
                                  <a:cs typeface="+mn-cs"/>
                                </a:rPr>
                                <m:t>⊂</m:t>
                              </m:r>
                              <m:r>
                                <a:rPr lang="en-US" sz="1100" b="1" i="1" kern="1200">
                                  <a:solidFill>
                                    <a:schemeClr val="dk1"/>
                                  </a:solidFill>
                                  <a:effectLst/>
                                  <a:latin typeface="+mn-lt"/>
                                  <a:ea typeface="+mn-ea"/>
                                  <a:cs typeface="+mn-cs"/>
                                </a:rPr>
                                <m:t>𝑸</m:t>
                              </m:r>
                            </m:oMath>
                          </a14:m>
                          <a:r>
                            <a:rPr lang="en-US" sz="1100" b="1" kern="1200">
                              <a:solidFill>
                                <a:schemeClr val="dk1"/>
                              </a:solidFill>
                              <a:effectLst/>
                              <a:latin typeface="+mn-lt"/>
                              <a:ea typeface="+mn-ea"/>
                              <a:cs typeface="+mn-cs"/>
                            </a:rPr>
                            <a:t>và µA,Q(Q) tốt hơn µA,S(S). Tập phân khúc dữ liệu được giữ lại sau cùng là </a:t>
                          </a:r>
                          <a14:m>
                            <m:oMath xmlns:m="http://schemas.openxmlformats.org/officeDocument/2006/math">
                              <m:acc>
                                <m:accPr>
                                  <m:chr m:val="̅"/>
                                  <m:ctrlPr>
                                    <a:rPr lang="en-US" sz="1100" b="1" kern="1200">
                                      <a:solidFill>
                                        <a:schemeClr val="dk1"/>
                                      </a:solidFill>
                                      <a:effectLst/>
                                      <a:latin typeface="+mn-lt"/>
                                      <a:ea typeface="+mn-ea"/>
                                      <a:cs typeface="+mn-cs"/>
                                    </a:rPr>
                                  </m:ctrlPr>
                                </m:accPr>
                                <m:e>
                                  <m:r>
                                    <a:rPr lang="en-US" sz="1100" b="1" i="1" kern="1200">
                                      <a:solidFill>
                                        <a:schemeClr val="dk1"/>
                                      </a:solidFill>
                                      <a:effectLst/>
                                      <a:latin typeface="+mn-lt"/>
                                      <a:ea typeface="+mn-ea"/>
                                      <a:cs typeface="+mn-cs"/>
                                    </a:rPr>
                                    <m:t>𝑺𝑬𝑮𝑴</m:t>
                                  </m:r>
                                  <m:r>
                                    <a:rPr lang="en-US" sz="1100" b="1" kern="1200">
                                      <a:solidFill>
                                        <a:schemeClr val="dk1"/>
                                      </a:solidFill>
                                      <a:effectLst/>
                                      <a:latin typeface="+mn-lt"/>
                                      <a:ea typeface="+mn-ea"/>
                                      <a:cs typeface="+mn-cs"/>
                                    </a:rPr>
                                    <m:t>(</m:t>
                                  </m:r>
                                  <m:r>
                                    <a:rPr lang="en-US" sz="1100" b="1" i="1" kern="1200">
                                      <a:solidFill>
                                        <a:schemeClr val="dk1"/>
                                      </a:solidFill>
                                      <a:effectLst/>
                                      <a:latin typeface="+mn-lt"/>
                                      <a:ea typeface="+mn-ea"/>
                                      <a:cs typeface="+mn-cs"/>
                                    </a:rPr>
                                    <m:t>𝑻</m:t>
                                  </m:r>
                                  <m:r>
                                    <a:rPr lang="en-US" sz="1100" b="1" kern="1200">
                                      <a:solidFill>
                                        <a:schemeClr val="dk1"/>
                                      </a:solidFill>
                                      <a:effectLst/>
                                      <a:latin typeface="+mn-lt"/>
                                      <a:ea typeface="+mn-ea"/>
                                      <a:cs typeface="+mn-cs"/>
                                    </a:rPr>
                                    <m:t>)</m:t>
                                  </m:r>
                                </m:e>
                              </m:acc>
                            </m:oMath>
                          </a14:m>
                          <a:r>
                            <a:rPr lang="en-US" sz="1100" b="1" kern="1200">
                              <a:solidFill>
                                <a:schemeClr val="dk1"/>
                              </a:solidFill>
                              <a:effectLst/>
                              <a:latin typeface="+mn-lt"/>
                              <a:ea typeface="+mn-ea"/>
                              <a:cs typeface="+mn-cs"/>
                            </a:rPr>
                            <a:t> cần tìm.</a:t>
                          </a:r>
                        </a:p>
                      </a:txBody>
                      <a:tcPr marL="59703" marR="59703" marT="0" marB="0" anchor="ctr">
                        <a:solidFill>
                          <a:schemeClr val="tx1"/>
                        </a:solidFill>
                      </a:tcPr>
                    </a:tc>
                    <a:tc hMerge="1">
                      <a:txBody>
                        <a:bodyPr/>
                        <a:lstStyle/>
                        <a:p>
                          <a:endParaRPr lang="en-US"/>
                        </a:p>
                      </a:txBody>
                      <a:tcPr/>
                    </a:tc>
                  </a:tr>
                </a:tbl>
              </a:graphicData>
            </a:graphic>
          </p:graphicFrame>
        </mc:Choice>
        <mc:Fallback>
          <p:graphicFrame>
            <p:nvGraphicFramePr>
              <p:cNvPr id="8" name="Table 7"/>
              <p:cNvGraphicFramePr>
                <a:graphicFrameLocks noGrp="1"/>
              </p:cNvGraphicFramePr>
              <p:nvPr>
                <p:extLst>
                  <p:ext uri="{D42A27DB-BD31-4B8C-83A1-F6EECF244321}">
                    <p14:modId xmlns:p14="http://schemas.microsoft.com/office/powerpoint/2010/main" val="958039936"/>
                  </p:ext>
                </p:extLst>
              </p:nvPr>
            </p:nvGraphicFramePr>
            <p:xfrm>
              <a:off x="457200" y="1066800"/>
              <a:ext cx="8305800" cy="5181598"/>
            </p:xfrm>
            <a:graphic>
              <a:graphicData uri="http://schemas.openxmlformats.org/drawingml/2006/table">
                <a:tbl>
                  <a:tblPr firstRow="1" firstCol="1" bandRow="1">
                    <a:tableStyleId>{5C22544A-7EE6-4342-B048-85BDC9FD1C3A}</a:tableStyleId>
                  </a:tblPr>
                  <a:tblGrid>
                    <a:gridCol w="1409513"/>
                    <a:gridCol w="6896287"/>
                  </a:tblGrid>
                  <a:tr h="258715">
                    <a:tc gridSpan="2">
                      <a:txBody>
                        <a:bodyPr/>
                        <a:lstStyle/>
                        <a:p>
                          <a:pPr algn="just">
                            <a:lnSpc>
                              <a:spcPct val="150000"/>
                            </a:lnSpc>
                            <a:spcAft>
                              <a:spcPts val="0"/>
                            </a:spcAft>
                          </a:pPr>
                          <a:r>
                            <a:rPr lang="en-US" sz="1100" b="1">
                              <a:effectLst/>
                            </a:rPr>
                            <a:t>Đầu vào:</a:t>
                          </a:r>
                          <a:endParaRPr lang="en-US" sz="1000" b="1">
                            <a:effectLst/>
                            <a:latin typeface="Calibri"/>
                            <a:cs typeface="Times New Roman"/>
                          </a:endParaRPr>
                        </a:p>
                      </a:txBody>
                      <a:tcPr marL="59703" marR="59703" marT="0" marB="0"/>
                    </a:tc>
                    <a:tc hMerge="1">
                      <a:txBody>
                        <a:bodyPr/>
                        <a:lstStyle/>
                        <a:p>
                          <a:endParaRPr lang="en-US"/>
                        </a:p>
                      </a:txBody>
                      <a:tcPr/>
                    </a:tc>
                  </a:tr>
                  <a:tr h="258715">
                    <a:tc>
                      <a:txBody>
                        <a:bodyPr/>
                        <a:lstStyle/>
                        <a:p>
                          <a:pPr>
                            <a:lnSpc>
                              <a:spcPct val="150000"/>
                            </a:lnSpc>
                            <a:spcAft>
                              <a:spcPts val="0"/>
                            </a:spcAft>
                          </a:pPr>
                          <a:r>
                            <a:rPr lang="en-US" sz="1100" b="1">
                              <a:effectLst/>
                            </a:rPr>
                            <a:t>T</a:t>
                          </a:r>
                          <a:endParaRPr lang="en-US" sz="1000" b="1">
                            <a:effectLst/>
                            <a:latin typeface="Calibri"/>
                            <a:cs typeface="Times New Roman"/>
                          </a:endParaRPr>
                        </a:p>
                      </a:txBody>
                      <a:tcPr marL="59703" marR="59703" marT="0" marB="0" anchor="ctr"/>
                    </a:tc>
                    <a:tc>
                      <a:txBody>
                        <a:bodyPr/>
                        <a:lstStyle/>
                        <a:p>
                          <a:pPr>
                            <a:lnSpc>
                              <a:spcPct val="150000"/>
                            </a:lnSpc>
                            <a:spcAft>
                              <a:spcPts val="0"/>
                            </a:spcAft>
                          </a:pPr>
                          <a:r>
                            <a:rPr lang="en-US" sz="1100" b="1">
                              <a:effectLst/>
                            </a:rPr>
                            <a:t>Tập dữ liệu đánh giá trong không gian khuyến nghị đa chiều.</a:t>
                          </a:r>
                          <a:endParaRPr lang="en-US" sz="1000" b="1">
                            <a:effectLst/>
                            <a:latin typeface="Calibri"/>
                            <a:cs typeface="Times New Roman"/>
                          </a:endParaRPr>
                        </a:p>
                      </a:txBody>
                      <a:tcPr marL="59703" marR="59703" marT="0" marB="0" anchor="ctr"/>
                    </a:tc>
                  </a:tr>
                  <a:tr h="517430">
                    <a:tc>
                      <a:txBody>
                        <a:bodyPr/>
                        <a:lstStyle/>
                        <a:p>
                          <a:pPr>
                            <a:lnSpc>
                              <a:spcPct val="150000"/>
                            </a:lnSpc>
                            <a:spcAft>
                              <a:spcPts val="0"/>
                            </a:spcAft>
                          </a:pPr>
                          <a:r>
                            <a:rPr lang="en-US" sz="1100" b="1">
                              <a:effectLst/>
                            </a:rPr>
                            <a:t>R</a:t>
                          </a:r>
                          <a:r>
                            <a:rPr lang="en-US" sz="1100" b="1" baseline="-25000">
                              <a:effectLst/>
                            </a:rPr>
                            <a:t>A,T</a:t>
                          </a:r>
                          <a:endParaRPr lang="en-US" sz="1000" b="1">
                            <a:effectLst/>
                            <a:latin typeface="Calibri"/>
                            <a:cs typeface="Times New Roman"/>
                          </a:endParaRPr>
                        </a:p>
                      </a:txBody>
                      <a:tcPr marL="59703" marR="59703" marT="0" marB="0" anchor="ctr"/>
                    </a:tc>
                    <a:tc>
                      <a:txBody>
                        <a:bodyPr/>
                        <a:lstStyle/>
                        <a:p>
                          <a:pPr>
                            <a:lnSpc>
                              <a:spcPct val="150000"/>
                            </a:lnSpc>
                            <a:spcAft>
                              <a:spcPts val="0"/>
                            </a:spcAft>
                          </a:pPr>
                          <a:r>
                            <a:rPr lang="en-US" sz="1100" b="1">
                              <a:effectLst/>
                            </a:rPr>
                            <a:t>Hàm dự đoán đánh giá dựa trên thuật toán A và tập dữ liệu huấn luyện T.</a:t>
                          </a:r>
                          <a:endParaRPr lang="en-US" sz="1000" b="1">
                            <a:effectLst/>
                            <a:latin typeface="Calibri"/>
                            <a:cs typeface="Times New Roman"/>
                          </a:endParaRPr>
                        </a:p>
                      </a:txBody>
                      <a:tcPr marL="59703" marR="59703" marT="0" marB="0" anchor="ctr"/>
                    </a:tc>
                  </a:tr>
                  <a:tr h="258715">
                    <a:tc>
                      <a:txBody>
                        <a:bodyPr/>
                        <a:lstStyle/>
                        <a:p>
                          <a:pPr>
                            <a:lnSpc>
                              <a:spcPct val="150000"/>
                            </a:lnSpc>
                            <a:spcAft>
                              <a:spcPts val="0"/>
                            </a:spcAft>
                          </a:pPr>
                          <a:r>
                            <a:rPr lang="en-US" sz="1100" b="1">
                              <a:effectLst/>
                            </a:rPr>
                            <a:t>µ</a:t>
                          </a:r>
                          <a:endParaRPr lang="en-US" sz="1000" b="1">
                            <a:effectLst/>
                            <a:latin typeface="Calibri"/>
                            <a:cs typeface="Times New Roman"/>
                          </a:endParaRPr>
                        </a:p>
                      </a:txBody>
                      <a:tcPr marL="59703" marR="59703" marT="0" marB="0" anchor="ctr"/>
                    </a:tc>
                    <a:tc>
                      <a:txBody>
                        <a:bodyPr/>
                        <a:lstStyle/>
                        <a:p>
                          <a:pPr>
                            <a:lnSpc>
                              <a:spcPct val="150000"/>
                            </a:lnSpc>
                            <a:spcAft>
                              <a:spcPts val="0"/>
                            </a:spcAft>
                          </a:pPr>
                          <a:r>
                            <a:rPr lang="en-US" sz="1100" b="1">
                              <a:effectLst/>
                            </a:rPr>
                            <a:t>Hàm đo độ hiệu quả</a:t>
                          </a:r>
                          <a:endParaRPr lang="en-US" sz="1000" b="1">
                            <a:effectLst/>
                            <a:latin typeface="Calibri"/>
                            <a:cs typeface="Times New Roman"/>
                          </a:endParaRPr>
                        </a:p>
                      </a:txBody>
                      <a:tcPr marL="59703" marR="59703" marT="0" marB="0" anchor="ctr"/>
                    </a:tc>
                  </a:tr>
                  <a:tr h="258715">
                    <a:tc>
                      <a:txBody>
                        <a:bodyPr/>
                        <a:lstStyle/>
                        <a:p>
                          <a:pPr>
                            <a:lnSpc>
                              <a:spcPct val="150000"/>
                            </a:lnSpc>
                            <a:spcAft>
                              <a:spcPts val="0"/>
                            </a:spcAft>
                          </a:pPr>
                          <a:r>
                            <a:rPr lang="en-US" sz="1100" b="1">
                              <a:effectLst/>
                            </a:rPr>
                            <a:t>N</a:t>
                          </a:r>
                          <a:endParaRPr lang="en-US" sz="1000" b="1">
                            <a:effectLst/>
                            <a:latin typeface="Calibri"/>
                            <a:cs typeface="Times New Roman"/>
                          </a:endParaRPr>
                        </a:p>
                      </a:txBody>
                      <a:tcPr marL="59703" marR="59703" marT="0" marB="0" anchor="ctr"/>
                    </a:tc>
                    <a:tc>
                      <a:txBody>
                        <a:bodyPr/>
                        <a:lstStyle/>
                        <a:p>
                          <a:pPr>
                            <a:lnSpc>
                              <a:spcPct val="150000"/>
                            </a:lnSpc>
                            <a:spcAft>
                              <a:spcPts val="0"/>
                            </a:spcAft>
                          </a:pPr>
                          <a:r>
                            <a:rPr lang="en-US" sz="1100" b="1">
                              <a:effectLst/>
                            </a:rPr>
                            <a:t>Số đánh giá có sẵn nhỏ nhất cần có của một phân khúc dữ liệu hợp lệ</a:t>
                          </a:r>
                          <a:endParaRPr lang="en-US" sz="1000" b="1">
                            <a:effectLst/>
                            <a:latin typeface="Calibri"/>
                            <a:cs typeface="Times New Roman"/>
                          </a:endParaRPr>
                        </a:p>
                      </a:txBody>
                      <a:tcPr marL="59703" marR="59703" marT="0" marB="0" anchor="ctr"/>
                    </a:tc>
                  </a:tr>
                  <a:tr h="258715">
                    <a:tc gridSpan="2">
                      <a:txBody>
                        <a:bodyPr/>
                        <a:lstStyle/>
                        <a:p>
                          <a:pPr>
                            <a:lnSpc>
                              <a:spcPct val="150000"/>
                            </a:lnSpc>
                            <a:spcAft>
                              <a:spcPts val="0"/>
                            </a:spcAft>
                          </a:pPr>
                          <a:r>
                            <a:rPr lang="en-US" sz="1100" b="1">
                              <a:effectLst/>
                            </a:rPr>
                            <a:t> </a:t>
                          </a:r>
                          <a:endParaRPr lang="en-US" sz="1000" b="1">
                            <a:effectLst/>
                            <a:latin typeface="Calibri"/>
                            <a:cs typeface="Times New Roman"/>
                          </a:endParaRPr>
                        </a:p>
                      </a:txBody>
                      <a:tcPr marL="59703" marR="59703" marT="0" marB="0" anchor="ctr">
                        <a:noFill/>
                      </a:tcPr>
                    </a:tc>
                    <a:tc hMerge="1">
                      <a:txBody>
                        <a:bodyPr/>
                        <a:lstStyle/>
                        <a:p>
                          <a:endParaRPr lang="en-US"/>
                        </a:p>
                      </a:txBody>
                      <a:tcPr/>
                    </a:tc>
                  </a:tr>
                  <a:tr h="258715">
                    <a:tc gridSpan="2">
                      <a:txBody>
                        <a:bodyPr/>
                        <a:lstStyle/>
                        <a:p>
                          <a:pPr>
                            <a:lnSpc>
                              <a:spcPct val="150000"/>
                            </a:lnSpc>
                            <a:spcAft>
                              <a:spcPts val="0"/>
                            </a:spcAft>
                          </a:pPr>
                          <a:r>
                            <a:rPr lang="en-US" sz="1100" b="1">
                              <a:effectLst/>
                            </a:rPr>
                            <a:t>Đầu ra:</a:t>
                          </a:r>
                          <a:endParaRPr lang="en-US" sz="1000" b="1">
                            <a:effectLst/>
                            <a:latin typeface="Calibri"/>
                            <a:cs typeface="Times New Roman"/>
                          </a:endParaRPr>
                        </a:p>
                      </a:txBody>
                      <a:tcPr marL="59703" marR="59703" marT="0" marB="0" anchor="ctr"/>
                    </a:tc>
                    <a:tc hMerge="1">
                      <a:txBody>
                        <a:bodyPr/>
                        <a:lstStyle/>
                        <a:p>
                          <a:endParaRPr lang="en-US"/>
                        </a:p>
                      </a:txBody>
                      <a:tcPr/>
                    </a:tc>
                  </a:tr>
                  <a:tr h="517430">
                    <a:tc>
                      <a:txBody>
                        <a:bodyPr/>
                        <a:lstStyle/>
                        <a:p>
                          <a:endParaRPr lang="en-US"/>
                        </a:p>
                      </a:txBody>
                      <a:tcPr marL="59703" marR="59703" marT="0" marB="0" anchor="ctr">
                        <a:blipFill rotWithShape="1">
                          <a:blip r:embed="rId2"/>
                          <a:stretch>
                            <a:fillRect t="-404762" r="-490043" b="-507143"/>
                          </a:stretch>
                        </a:blipFill>
                      </a:tcPr>
                    </a:tc>
                    <a:tc>
                      <a:txBody>
                        <a:bodyPr/>
                        <a:lstStyle/>
                        <a:p>
                          <a:pPr>
                            <a:lnSpc>
                              <a:spcPct val="150000"/>
                            </a:lnSpc>
                            <a:spcAft>
                              <a:spcPts val="0"/>
                            </a:spcAft>
                          </a:pPr>
                          <a:r>
                            <a:rPr lang="en-US" sz="1100" b="1">
                              <a:effectLst/>
                            </a:rPr>
                            <a:t>Tập phân khúc dữ liệu mà bằng phương pháp thu giảm số chiều dựa trên thuật toán A có hiệu quả cao hơn thuật toán A thuần túy.</a:t>
                          </a:r>
                          <a:endParaRPr lang="en-US" sz="1000" b="1">
                            <a:effectLst/>
                            <a:latin typeface="Calibri"/>
                            <a:cs typeface="Times New Roman"/>
                          </a:endParaRPr>
                        </a:p>
                      </a:txBody>
                      <a:tcPr marL="59703" marR="59703" marT="0" marB="0" anchor="ctr"/>
                    </a:tc>
                  </a:tr>
                  <a:tr h="258715">
                    <a:tc gridSpan="2">
                      <a:txBody>
                        <a:bodyPr/>
                        <a:lstStyle/>
                        <a:p>
                          <a:pPr>
                            <a:lnSpc>
                              <a:spcPct val="150000"/>
                            </a:lnSpc>
                            <a:spcAft>
                              <a:spcPts val="0"/>
                            </a:spcAft>
                          </a:pPr>
                          <a:r>
                            <a:rPr lang="en-US" sz="1100" b="1">
                              <a:effectLst/>
                            </a:rPr>
                            <a:t> </a:t>
                          </a:r>
                          <a:endParaRPr lang="en-US" sz="1000" b="1">
                            <a:effectLst/>
                            <a:latin typeface="Calibri"/>
                            <a:cs typeface="Times New Roman"/>
                          </a:endParaRPr>
                        </a:p>
                      </a:txBody>
                      <a:tcPr marL="59703" marR="59703" marT="0" marB="0" anchor="ctr">
                        <a:noFill/>
                      </a:tcPr>
                    </a:tc>
                    <a:tc hMerge="1">
                      <a:txBody>
                        <a:bodyPr/>
                        <a:lstStyle/>
                        <a:p>
                          <a:endParaRPr lang="en-US"/>
                        </a:p>
                      </a:txBody>
                      <a:tcPr/>
                    </a:tc>
                  </a:tr>
                  <a:tr h="258715">
                    <a:tc gridSpan="2">
                      <a:txBody>
                        <a:bodyPr/>
                        <a:lstStyle/>
                        <a:p>
                          <a:pPr>
                            <a:lnSpc>
                              <a:spcPct val="150000"/>
                            </a:lnSpc>
                            <a:spcAft>
                              <a:spcPts val="0"/>
                            </a:spcAft>
                          </a:pPr>
                          <a:r>
                            <a:rPr lang="en-US" sz="1100" b="1">
                              <a:effectLst/>
                            </a:rPr>
                            <a:t>Thuật toán:</a:t>
                          </a:r>
                          <a:endParaRPr lang="en-US" sz="1000" b="1">
                            <a:effectLst/>
                            <a:latin typeface="Calibri"/>
                            <a:cs typeface="Times New Roman"/>
                          </a:endParaRPr>
                        </a:p>
                      </a:txBody>
                      <a:tcPr marL="59703" marR="59703" marT="0" marB="0" anchor="ctr"/>
                    </a:tc>
                    <a:tc hMerge="1">
                      <a:txBody>
                        <a:bodyPr/>
                        <a:lstStyle/>
                        <a:p>
                          <a:endParaRPr lang="en-US"/>
                        </a:p>
                      </a:txBody>
                      <a:tcPr/>
                    </a:tc>
                  </a:tr>
                  <a:tr h="2077018">
                    <a:tc gridSpan="2">
                      <a:txBody>
                        <a:bodyPr/>
                        <a:lstStyle/>
                        <a:p>
                          <a:endParaRPr lang="en-US"/>
                        </a:p>
                      </a:txBody>
                      <a:tcPr marL="59703" marR="59703" marT="0" marB="0" anchor="ctr">
                        <a:blipFill rotWithShape="1">
                          <a:blip r:embed="rId2"/>
                          <a:stretch>
                            <a:fillRect t="-149267"/>
                          </a:stretch>
                        </a:blipFill>
                      </a:tcPr>
                    </a:tc>
                    <a:tc hMerge="1">
                      <a:txBody>
                        <a:bodyPr/>
                        <a:lstStyle/>
                        <a:p>
                          <a:endParaRPr lang="en-US"/>
                        </a:p>
                      </a:txBody>
                      <a:tcPr/>
                    </a:tc>
                  </a:tr>
                </a:tbl>
              </a:graphicData>
            </a:graphic>
          </p:graphicFrame>
        </mc:Fallback>
      </mc:AlternateContent>
    </p:spTree>
    <p:extLst>
      <p:ext uri="{BB962C8B-B14F-4D97-AF65-F5344CB8AC3E}">
        <p14:creationId xmlns:p14="http://schemas.microsoft.com/office/powerpoint/2010/main" val="26472958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277100" cy="457200"/>
          </a:xfrm>
        </p:spPr>
        <p:txBody>
          <a:bodyPr/>
          <a:lstStyle/>
          <a:p>
            <a:r>
              <a:rPr lang="en-US" sz="2600"/>
              <a:t>Phương pháp thu giảm số </a:t>
            </a:r>
            <a:r>
              <a:rPr lang="en-US" sz="2600" smtClean="0"/>
              <a:t>chiều</a:t>
            </a:r>
            <a:r>
              <a:rPr lang="en-US" sz="2600"/>
              <a:t/>
            </a:r>
            <a:br>
              <a:rPr lang="en-US" sz="2600"/>
            </a:br>
            <a:endParaRPr lang="en-US" sz="2600"/>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15</a:t>
            </a:fld>
            <a:endParaRPr lang="en-US"/>
          </a:p>
        </p:txBody>
      </p:sp>
      <mc:AlternateContent xmlns:mc="http://schemas.openxmlformats.org/markup-compatibility/2006">
        <mc:Choice xmlns:a14="http://schemas.microsoft.com/office/drawing/2010/main" Requires="a14">
          <p:graphicFrame>
            <p:nvGraphicFramePr>
              <p:cNvPr id="3" name="Table 2"/>
              <p:cNvGraphicFramePr>
                <a:graphicFrameLocks noGrp="1"/>
              </p:cNvGraphicFramePr>
              <p:nvPr>
                <p:extLst>
                  <p:ext uri="{D42A27DB-BD31-4B8C-83A1-F6EECF244321}">
                    <p14:modId xmlns:p14="http://schemas.microsoft.com/office/powerpoint/2010/main" val="1345727577"/>
                  </p:ext>
                </p:extLst>
              </p:nvPr>
            </p:nvGraphicFramePr>
            <p:xfrm>
              <a:off x="533400" y="1066800"/>
              <a:ext cx="8128760" cy="4876801"/>
            </p:xfrm>
            <a:graphic>
              <a:graphicData uri="http://schemas.openxmlformats.org/drawingml/2006/table">
                <a:tbl>
                  <a:tblPr firstRow="1" firstCol="1" bandRow="1">
                    <a:tableStyleId>{5C22544A-7EE6-4342-B048-85BDC9FD1C3A}</a:tableStyleId>
                  </a:tblPr>
                  <a:tblGrid>
                    <a:gridCol w="2051920"/>
                    <a:gridCol w="6076840"/>
                  </a:tblGrid>
                  <a:tr h="359749">
                    <a:tc gridSpan="2">
                      <a:txBody>
                        <a:bodyPr/>
                        <a:lstStyle/>
                        <a:p>
                          <a:pPr algn="just">
                            <a:lnSpc>
                              <a:spcPct val="150000"/>
                            </a:lnSpc>
                            <a:spcAft>
                              <a:spcPts val="0"/>
                            </a:spcAft>
                          </a:pPr>
                          <a:r>
                            <a:rPr lang="en-US" sz="1300" b="1">
                              <a:effectLst/>
                            </a:rPr>
                            <a:t>Đầu vào:</a:t>
                          </a:r>
                          <a:endParaRPr lang="en-US" sz="1100" b="1">
                            <a:effectLst/>
                            <a:latin typeface="Calibri"/>
                            <a:cs typeface="Times New Roman"/>
                          </a:endParaRPr>
                        </a:p>
                      </a:txBody>
                      <a:tcPr marL="71028" marR="71028" marT="0" marB="0"/>
                    </a:tc>
                    <a:tc hMerge="1">
                      <a:txBody>
                        <a:bodyPr/>
                        <a:lstStyle/>
                        <a:p>
                          <a:endParaRPr lang="en-US"/>
                        </a:p>
                      </a:txBody>
                      <a:tcPr/>
                    </a:tc>
                  </a:tr>
                  <a:tr h="745131">
                    <a:tc>
                      <a:txBody>
                        <a:bodyPr/>
                        <a:lstStyle/>
                        <a:p>
                          <a:pPr algn="just">
                            <a:lnSpc>
                              <a:spcPct val="150000"/>
                            </a:lnSpc>
                            <a:spcAft>
                              <a:spcPts val="0"/>
                            </a:spcAft>
                          </a:pPr>
                          <a14:m>
                            <m:oMath xmlns:m="http://schemas.openxmlformats.org/officeDocument/2006/math">
                              <m:acc>
                                <m:accPr>
                                  <m:chr m:val="̅"/>
                                  <m:ctrlPr>
                                    <a:rPr lang="en-US" sz="1300" b="1" i="1">
                                      <a:effectLst/>
                                      <a:latin typeface="Cambria Math"/>
                                    </a:rPr>
                                  </m:ctrlPr>
                                </m:accPr>
                                <m:e>
                                  <m:r>
                                    <a:rPr lang="en-US" sz="1300" b="1" i="1">
                                      <a:effectLst/>
                                      <a:latin typeface="Cambria Math"/>
                                    </a:rPr>
                                    <m:t>𝑺𝑬𝑮𝑴</m:t>
                                  </m:r>
                                  <m:r>
                                    <a:rPr lang="en-US" sz="1300" b="1">
                                      <a:effectLst/>
                                      <a:latin typeface="Cambria Math"/>
                                    </a:rPr>
                                    <m:t>(</m:t>
                                  </m:r>
                                  <m:r>
                                    <a:rPr lang="en-US" sz="1300" b="1" i="1">
                                      <a:effectLst/>
                                      <a:latin typeface="Cambria Math"/>
                                    </a:rPr>
                                    <m:t>𝑻</m:t>
                                  </m:r>
                                  <m:r>
                                    <a:rPr lang="en-US" sz="1300" b="1">
                                      <a:effectLst/>
                                      <a:latin typeface="Cambria Math"/>
                                    </a:rPr>
                                    <m:t>)</m:t>
                                  </m:r>
                                </m:e>
                              </m:acc>
                              <m:r>
                                <a:rPr lang="en-US" sz="1300" b="1">
                                  <a:effectLst/>
                                  <a:latin typeface="Cambria Math"/>
                                </a:rPr>
                                <m:t>={</m:t>
                              </m:r>
                              <m:sSub>
                                <m:sSubPr>
                                  <m:ctrlPr>
                                    <a:rPr lang="en-US" sz="1300" b="1" i="1">
                                      <a:effectLst/>
                                      <a:latin typeface="Cambria Math"/>
                                    </a:rPr>
                                  </m:ctrlPr>
                                </m:sSubPr>
                                <m:e>
                                  <m:r>
                                    <a:rPr lang="en-US" sz="1300" b="1" i="1">
                                      <a:effectLst/>
                                      <a:latin typeface="Cambria Math"/>
                                    </a:rPr>
                                    <m:t>𝑺</m:t>
                                  </m:r>
                                </m:e>
                                <m:sub>
                                  <m:r>
                                    <a:rPr lang="en-US" sz="1300" b="1" i="1">
                                      <a:effectLst/>
                                      <a:latin typeface="Cambria Math"/>
                                    </a:rPr>
                                    <m:t>𝟏</m:t>
                                  </m:r>
                                </m:sub>
                              </m:sSub>
                              <m:r>
                                <a:rPr lang="en-US" sz="1300" b="1">
                                  <a:effectLst/>
                                  <a:latin typeface="Cambria Math"/>
                                </a:rPr>
                                <m:t>, </m:t>
                              </m:r>
                              <m:sSub>
                                <m:sSubPr>
                                  <m:ctrlPr>
                                    <a:rPr lang="en-US" sz="1300" b="1" i="1">
                                      <a:effectLst/>
                                      <a:latin typeface="Cambria Math"/>
                                    </a:rPr>
                                  </m:ctrlPr>
                                </m:sSubPr>
                                <m:e>
                                  <m:r>
                                    <a:rPr lang="en-US" sz="1300" b="1" i="1">
                                      <a:effectLst/>
                                      <a:latin typeface="Cambria Math"/>
                                    </a:rPr>
                                    <m:t>𝑺</m:t>
                                  </m:r>
                                </m:e>
                                <m:sub>
                                  <m:r>
                                    <a:rPr lang="en-US" sz="1300" b="1" i="1">
                                      <a:effectLst/>
                                      <a:latin typeface="Cambria Math"/>
                                    </a:rPr>
                                    <m:t>𝟐</m:t>
                                  </m:r>
                                </m:sub>
                              </m:sSub>
                              <m:r>
                                <a:rPr lang="en-US" sz="1300" b="1">
                                  <a:effectLst/>
                                  <a:latin typeface="Cambria Math"/>
                                </a:rPr>
                                <m:t>, …</m:t>
                              </m:r>
                              <m:sSub>
                                <m:sSubPr>
                                  <m:ctrlPr>
                                    <a:rPr lang="en-US" sz="1300" b="1" i="1">
                                      <a:effectLst/>
                                      <a:latin typeface="Cambria Math"/>
                                    </a:rPr>
                                  </m:ctrlPr>
                                </m:sSubPr>
                                <m:e>
                                  <m:r>
                                    <a:rPr lang="en-US" sz="1300" b="1" i="1">
                                      <a:effectLst/>
                                      <a:latin typeface="Cambria Math"/>
                                    </a:rPr>
                                    <m:t>𝑺</m:t>
                                  </m:r>
                                </m:e>
                                <m:sub>
                                  <m:r>
                                    <a:rPr lang="en-US" sz="1300" b="1" i="1">
                                      <a:effectLst/>
                                      <a:latin typeface="Cambria Math"/>
                                    </a:rPr>
                                    <m:t>𝒌</m:t>
                                  </m:r>
                                </m:sub>
                              </m:sSub>
                              <m:r>
                                <a:rPr lang="en-US" sz="1300" b="1">
                                  <a:effectLst/>
                                  <a:latin typeface="Cambria Math"/>
                                </a:rPr>
                                <m:t>}</m:t>
                              </m:r>
                            </m:oMath>
                          </a14:m>
                          <a:r>
                            <a:rPr lang="en-US" sz="1300" b="1">
                              <a:effectLst/>
                            </a:rPr>
                            <a:t> </a:t>
                          </a:r>
                          <a:endParaRPr lang="en-US" sz="1100" b="1">
                            <a:effectLst/>
                            <a:latin typeface="Calibri"/>
                            <a:cs typeface="Times New Roman"/>
                          </a:endParaRPr>
                        </a:p>
                      </a:txBody>
                      <a:tcPr marL="71028" marR="71028" marT="0" marB="0"/>
                    </a:tc>
                    <a:tc>
                      <a:txBody>
                        <a:bodyPr/>
                        <a:lstStyle/>
                        <a:p>
                          <a:pPr algn="just">
                            <a:lnSpc>
                              <a:spcPct val="150000"/>
                            </a:lnSpc>
                            <a:spcAft>
                              <a:spcPts val="0"/>
                            </a:spcAft>
                          </a:pPr>
                          <a:r>
                            <a:rPr lang="en-US" sz="1300" b="1">
                              <a:effectLst/>
                            </a:rPr>
                            <a:t>Tập phân khúc dữ liệu S</a:t>
                          </a:r>
                          <a:r>
                            <a:rPr lang="en-US" sz="1300" b="1" baseline="-25000">
                              <a:effectLst/>
                            </a:rPr>
                            <a:t>1</a:t>
                          </a:r>
                          <a:r>
                            <a:rPr lang="en-US" sz="1300" b="1">
                              <a:effectLst/>
                            </a:rPr>
                            <a:t> đến S</a:t>
                          </a:r>
                          <a:r>
                            <a:rPr lang="en-US" sz="1300" b="1" baseline="-25000">
                              <a:effectLst/>
                            </a:rPr>
                            <a:t>k</a:t>
                          </a:r>
                          <a:r>
                            <a:rPr lang="en-US" sz="1300" b="1">
                              <a:effectLst/>
                            </a:rPr>
                            <a:t> được sắp xếp theo thứ tự giảm dần độ hiệu quả µ, nghĩa </a:t>
                          </a:r>
                          <a:r>
                            <a:rPr lang="en-US" sz="1300" b="1" smtClean="0">
                              <a:effectLst/>
                            </a:rPr>
                            <a:t>là </a:t>
                          </a:r>
                          <a14:m>
                            <m:oMath xmlns:m="http://schemas.openxmlformats.org/officeDocument/2006/math">
                              <m:sSub>
                                <m:sSubPr>
                                  <m:ctrlPr>
                                    <a:rPr lang="en-US" sz="1300" b="1" i="1">
                                      <a:effectLst/>
                                      <a:latin typeface="Cambria Math"/>
                                    </a:rPr>
                                  </m:ctrlPr>
                                </m:sSubPr>
                                <m:e>
                                  <m:r>
                                    <a:rPr lang="en-US" sz="1300" b="1" i="1">
                                      <a:effectLst/>
                                      <a:latin typeface="Cambria Math"/>
                                    </a:rPr>
                                    <m:t>𝝁</m:t>
                                  </m:r>
                                </m:e>
                                <m:sub>
                                  <m:r>
                                    <a:rPr lang="en-US" sz="1300" b="1" i="1">
                                      <a:effectLst/>
                                      <a:latin typeface="Cambria Math"/>
                                    </a:rPr>
                                    <m:t>𝑨</m:t>
                                  </m:r>
                                  <m:r>
                                    <a:rPr lang="en-US" sz="1300" b="1">
                                      <a:effectLst/>
                                      <a:latin typeface="Cambria Math"/>
                                    </a:rPr>
                                    <m:t>,</m:t>
                                  </m:r>
                                  <m:sSub>
                                    <m:sSubPr>
                                      <m:ctrlPr>
                                        <a:rPr lang="en-US" sz="1300" b="1" i="1">
                                          <a:effectLst/>
                                          <a:latin typeface="Cambria Math"/>
                                        </a:rPr>
                                      </m:ctrlPr>
                                    </m:sSubPr>
                                    <m:e>
                                      <m:r>
                                        <a:rPr lang="en-US" sz="1300" b="1" i="1">
                                          <a:effectLst/>
                                          <a:latin typeface="Cambria Math"/>
                                        </a:rPr>
                                        <m:t>𝑺</m:t>
                                      </m:r>
                                    </m:e>
                                    <m:sub>
                                      <m:r>
                                        <a:rPr lang="en-US" sz="1300" b="1" i="1">
                                          <a:effectLst/>
                                          <a:latin typeface="Cambria Math"/>
                                        </a:rPr>
                                        <m:t>𝟏</m:t>
                                      </m:r>
                                    </m:sub>
                                  </m:sSub>
                                </m:sub>
                              </m:sSub>
                              <m:d>
                                <m:dPr>
                                  <m:ctrlPr>
                                    <a:rPr lang="en-US" sz="1300" b="1" i="1">
                                      <a:effectLst/>
                                      <a:latin typeface="Cambria Math"/>
                                    </a:rPr>
                                  </m:ctrlPr>
                                </m:dPr>
                                <m:e>
                                  <m:sSub>
                                    <m:sSubPr>
                                      <m:ctrlPr>
                                        <a:rPr lang="en-US" sz="1300" b="1" i="1">
                                          <a:effectLst/>
                                          <a:latin typeface="Cambria Math"/>
                                        </a:rPr>
                                      </m:ctrlPr>
                                    </m:sSubPr>
                                    <m:e>
                                      <m:r>
                                        <a:rPr lang="en-US" sz="1300" b="1" i="1">
                                          <a:effectLst/>
                                          <a:latin typeface="Cambria Math"/>
                                        </a:rPr>
                                        <m:t>𝑺</m:t>
                                      </m:r>
                                    </m:e>
                                    <m:sub>
                                      <m:r>
                                        <a:rPr lang="en-US" sz="1300" b="1" i="1">
                                          <a:effectLst/>
                                          <a:latin typeface="Cambria Math"/>
                                        </a:rPr>
                                        <m:t>𝟏</m:t>
                                      </m:r>
                                    </m:sub>
                                  </m:sSub>
                                </m:e>
                              </m:d>
                              <m:r>
                                <a:rPr lang="en-US" sz="1300" b="1">
                                  <a:effectLst/>
                                  <a:latin typeface="Cambria Math"/>
                                </a:rPr>
                                <m:t>&gt;…&gt; </m:t>
                              </m:r>
                              <m:sSub>
                                <m:sSubPr>
                                  <m:ctrlPr>
                                    <a:rPr lang="en-US" sz="1300" b="1" i="1">
                                      <a:effectLst/>
                                      <a:latin typeface="Cambria Math"/>
                                    </a:rPr>
                                  </m:ctrlPr>
                                </m:sSubPr>
                                <m:e>
                                  <m:r>
                                    <a:rPr lang="en-US" sz="1300" b="1" i="1">
                                      <a:effectLst/>
                                      <a:latin typeface="Cambria Math"/>
                                    </a:rPr>
                                    <m:t>𝝁</m:t>
                                  </m:r>
                                </m:e>
                                <m:sub>
                                  <m:r>
                                    <a:rPr lang="en-US" sz="1300" b="1" i="1">
                                      <a:effectLst/>
                                      <a:latin typeface="Cambria Math"/>
                                    </a:rPr>
                                    <m:t>𝑨</m:t>
                                  </m:r>
                                  <m:r>
                                    <a:rPr lang="en-US" sz="1300" b="1">
                                      <a:effectLst/>
                                      <a:latin typeface="Cambria Math"/>
                                    </a:rPr>
                                    <m:t>,</m:t>
                                  </m:r>
                                  <m:sSub>
                                    <m:sSubPr>
                                      <m:ctrlPr>
                                        <a:rPr lang="en-US" sz="1300" b="1" i="1">
                                          <a:effectLst/>
                                          <a:latin typeface="Cambria Math"/>
                                        </a:rPr>
                                      </m:ctrlPr>
                                    </m:sSubPr>
                                    <m:e>
                                      <m:r>
                                        <a:rPr lang="en-US" sz="1300" b="1" i="1">
                                          <a:effectLst/>
                                          <a:latin typeface="Cambria Math"/>
                                        </a:rPr>
                                        <m:t>𝑺</m:t>
                                      </m:r>
                                    </m:e>
                                    <m:sub>
                                      <m:r>
                                        <a:rPr lang="en-US" sz="1300" b="1" i="1">
                                          <a:effectLst/>
                                          <a:latin typeface="Cambria Math"/>
                                        </a:rPr>
                                        <m:t>𝒌</m:t>
                                      </m:r>
                                    </m:sub>
                                  </m:sSub>
                                </m:sub>
                              </m:sSub>
                              <m:r>
                                <a:rPr lang="en-US" sz="1300" b="1">
                                  <a:effectLst/>
                                  <a:latin typeface="Cambria Math"/>
                                </a:rPr>
                                <m:t>(</m:t>
                              </m:r>
                              <m:sSub>
                                <m:sSubPr>
                                  <m:ctrlPr>
                                    <a:rPr lang="en-US" sz="1300" b="1" i="1">
                                      <a:effectLst/>
                                      <a:latin typeface="Cambria Math"/>
                                    </a:rPr>
                                  </m:ctrlPr>
                                </m:sSubPr>
                                <m:e>
                                  <m:r>
                                    <a:rPr lang="en-US" sz="1300" b="1" i="1">
                                      <a:effectLst/>
                                      <a:latin typeface="Cambria Math"/>
                                    </a:rPr>
                                    <m:t>𝑺</m:t>
                                  </m:r>
                                </m:e>
                                <m:sub>
                                  <m:r>
                                    <a:rPr lang="en-US" sz="1300" b="1" i="1">
                                      <a:effectLst/>
                                      <a:latin typeface="Cambria Math"/>
                                    </a:rPr>
                                    <m:t>𝒌</m:t>
                                  </m:r>
                                </m:sub>
                              </m:sSub>
                              <m:r>
                                <a:rPr lang="en-US" sz="1300" b="1">
                                  <a:effectLst/>
                                  <a:latin typeface="Cambria Math"/>
                                </a:rPr>
                                <m:t>)</m:t>
                              </m:r>
                            </m:oMath>
                          </a14:m>
                          <a:r>
                            <a:rPr lang="en-US" sz="1300" b="1">
                              <a:effectLst/>
                            </a:rPr>
                            <a:t>.</a:t>
                          </a:r>
                          <a:endParaRPr lang="en-US" sz="1100" b="1">
                            <a:effectLst/>
                            <a:latin typeface="Calibri"/>
                            <a:cs typeface="Times New Roman"/>
                          </a:endParaRPr>
                        </a:p>
                      </a:txBody>
                      <a:tcPr marL="71028" marR="71028" marT="0" marB="0"/>
                    </a:tc>
                  </a:tr>
                  <a:tr h="359750">
                    <a:tc>
                      <a:txBody>
                        <a:bodyPr/>
                        <a:lstStyle/>
                        <a:p>
                          <a:pPr algn="just">
                            <a:lnSpc>
                              <a:spcPct val="150000"/>
                            </a:lnSpc>
                            <a:spcAft>
                              <a:spcPts val="0"/>
                            </a:spcAft>
                          </a:pPr>
                          <a:r>
                            <a:rPr lang="en-US" sz="1300" b="1">
                              <a:effectLst/>
                            </a:rPr>
                            <a:t>d</a:t>
                          </a:r>
                          <a:endParaRPr lang="en-US" sz="1100" b="1">
                            <a:effectLst/>
                            <a:latin typeface="Calibri"/>
                            <a:cs typeface="Times New Roman"/>
                          </a:endParaRPr>
                        </a:p>
                      </a:txBody>
                      <a:tcPr marL="71028" marR="71028" marT="0" marB="0"/>
                    </a:tc>
                    <a:tc>
                      <a:txBody>
                        <a:bodyPr/>
                        <a:lstStyle/>
                        <a:p>
                          <a:pPr algn="just">
                            <a:lnSpc>
                              <a:spcPct val="150000"/>
                            </a:lnSpc>
                            <a:spcAft>
                              <a:spcPts val="0"/>
                            </a:spcAft>
                          </a:pPr>
                          <a:r>
                            <a:rPr lang="en-US" sz="1300" b="1">
                              <a:effectLst/>
                            </a:rPr>
                            <a:t>Giá trị đánh giá d cần dự đoán.</a:t>
                          </a:r>
                          <a:endParaRPr lang="en-US" sz="1100" b="1">
                            <a:effectLst/>
                            <a:latin typeface="Calibri"/>
                            <a:cs typeface="Times New Roman"/>
                          </a:endParaRPr>
                        </a:p>
                      </a:txBody>
                      <a:tcPr marL="71028" marR="71028" marT="0" marB="0"/>
                    </a:tc>
                  </a:tr>
                  <a:tr h="359750">
                    <a:tc gridSpan="2">
                      <a:txBody>
                        <a:bodyPr/>
                        <a:lstStyle/>
                        <a:p>
                          <a:pPr algn="just">
                            <a:lnSpc>
                              <a:spcPct val="150000"/>
                            </a:lnSpc>
                            <a:spcAft>
                              <a:spcPts val="0"/>
                            </a:spcAft>
                          </a:pPr>
                          <a:r>
                            <a:rPr lang="en-US" sz="1300" b="1">
                              <a:effectLst/>
                            </a:rPr>
                            <a:t> </a:t>
                          </a:r>
                          <a:endParaRPr lang="en-US" sz="1100" b="1">
                            <a:effectLst/>
                            <a:latin typeface="Calibri"/>
                            <a:cs typeface="Times New Roman"/>
                          </a:endParaRPr>
                        </a:p>
                      </a:txBody>
                      <a:tcPr marL="71028" marR="71028" marT="0" marB="0">
                        <a:noFill/>
                      </a:tcPr>
                    </a:tc>
                    <a:tc hMerge="1">
                      <a:txBody>
                        <a:bodyPr/>
                        <a:lstStyle/>
                        <a:p>
                          <a:endParaRPr lang="en-US"/>
                        </a:p>
                      </a:txBody>
                      <a:tcPr/>
                    </a:tc>
                  </a:tr>
                  <a:tr h="359750">
                    <a:tc gridSpan="2">
                      <a:txBody>
                        <a:bodyPr/>
                        <a:lstStyle/>
                        <a:p>
                          <a:pPr algn="just">
                            <a:lnSpc>
                              <a:spcPct val="150000"/>
                            </a:lnSpc>
                            <a:spcAft>
                              <a:spcPts val="0"/>
                            </a:spcAft>
                          </a:pPr>
                          <a:r>
                            <a:rPr lang="en-US" sz="1300" b="1">
                              <a:effectLst/>
                            </a:rPr>
                            <a:t>Đầu ra:</a:t>
                          </a:r>
                          <a:endParaRPr lang="en-US" sz="1100" b="1">
                            <a:effectLst/>
                            <a:latin typeface="Calibri"/>
                            <a:cs typeface="Times New Roman"/>
                          </a:endParaRPr>
                        </a:p>
                      </a:txBody>
                      <a:tcPr marL="71028" marR="71028" marT="0" marB="0"/>
                    </a:tc>
                    <a:tc hMerge="1">
                      <a:txBody>
                        <a:bodyPr/>
                        <a:lstStyle/>
                        <a:p>
                          <a:endParaRPr lang="en-US"/>
                        </a:p>
                      </a:txBody>
                      <a:tcPr/>
                    </a:tc>
                  </a:tr>
                  <a:tr h="359750">
                    <a:tc>
                      <a:txBody>
                        <a:bodyPr/>
                        <a:lstStyle/>
                        <a:p>
                          <a:pPr algn="just">
                            <a:lnSpc>
                              <a:spcPct val="150000"/>
                            </a:lnSpc>
                            <a:spcAft>
                              <a:spcPts val="0"/>
                            </a:spcAft>
                          </a:pPr>
                          <a:r>
                            <a:rPr lang="en-US" sz="1300" b="1">
                              <a:effectLst/>
                            </a:rPr>
                            <a:t>d.R</a:t>
                          </a:r>
                          <a:endParaRPr lang="en-US" sz="1100" b="1">
                            <a:effectLst/>
                            <a:latin typeface="Calibri"/>
                            <a:cs typeface="Times New Roman"/>
                          </a:endParaRPr>
                        </a:p>
                      </a:txBody>
                      <a:tcPr marL="71028" marR="71028" marT="0" marB="0"/>
                    </a:tc>
                    <a:tc>
                      <a:txBody>
                        <a:bodyPr/>
                        <a:lstStyle/>
                        <a:p>
                          <a:pPr algn="just">
                            <a:lnSpc>
                              <a:spcPct val="150000"/>
                            </a:lnSpc>
                            <a:spcAft>
                              <a:spcPts val="0"/>
                            </a:spcAft>
                          </a:pPr>
                          <a:r>
                            <a:rPr lang="en-US" sz="1300" b="1">
                              <a:effectLst/>
                            </a:rPr>
                            <a:t>Giá trị đánh giá được dự đoán cho d.</a:t>
                          </a:r>
                          <a:endParaRPr lang="en-US" sz="1100" b="1">
                            <a:effectLst/>
                            <a:latin typeface="Calibri"/>
                            <a:cs typeface="Times New Roman"/>
                          </a:endParaRPr>
                        </a:p>
                      </a:txBody>
                      <a:tcPr marL="71028" marR="71028" marT="0" marB="0"/>
                    </a:tc>
                  </a:tr>
                  <a:tr h="359750">
                    <a:tc gridSpan="2">
                      <a:txBody>
                        <a:bodyPr/>
                        <a:lstStyle/>
                        <a:p>
                          <a:pPr algn="just">
                            <a:lnSpc>
                              <a:spcPct val="150000"/>
                            </a:lnSpc>
                            <a:spcAft>
                              <a:spcPts val="0"/>
                            </a:spcAft>
                          </a:pPr>
                          <a:r>
                            <a:rPr lang="en-US" sz="1300" b="1">
                              <a:effectLst/>
                            </a:rPr>
                            <a:t> </a:t>
                          </a:r>
                          <a:endParaRPr lang="en-US" sz="1100" b="1">
                            <a:effectLst/>
                            <a:latin typeface="Calibri"/>
                            <a:cs typeface="Times New Roman"/>
                          </a:endParaRPr>
                        </a:p>
                      </a:txBody>
                      <a:tcPr marL="71028" marR="71028" marT="0" marB="0">
                        <a:noFill/>
                      </a:tcPr>
                    </a:tc>
                    <a:tc hMerge="1">
                      <a:txBody>
                        <a:bodyPr/>
                        <a:lstStyle/>
                        <a:p>
                          <a:endParaRPr lang="en-US"/>
                        </a:p>
                      </a:txBody>
                      <a:tcPr/>
                    </a:tc>
                  </a:tr>
                  <a:tr h="359750">
                    <a:tc gridSpan="2">
                      <a:txBody>
                        <a:bodyPr/>
                        <a:lstStyle/>
                        <a:p>
                          <a:pPr algn="just">
                            <a:lnSpc>
                              <a:spcPct val="150000"/>
                            </a:lnSpc>
                            <a:spcAft>
                              <a:spcPts val="0"/>
                            </a:spcAft>
                          </a:pPr>
                          <a:r>
                            <a:rPr lang="en-US" sz="1300" b="1">
                              <a:effectLst/>
                            </a:rPr>
                            <a:t>Thuật toán:</a:t>
                          </a:r>
                          <a:endParaRPr lang="en-US" sz="1100" b="1">
                            <a:effectLst/>
                            <a:latin typeface="Calibri"/>
                            <a:cs typeface="Times New Roman"/>
                          </a:endParaRPr>
                        </a:p>
                      </a:txBody>
                      <a:tcPr marL="71028" marR="71028" marT="0" marB="0"/>
                    </a:tc>
                    <a:tc hMerge="1">
                      <a:txBody>
                        <a:bodyPr/>
                        <a:lstStyle/>
                        <a:p>
                          <a:endParaRPr lang="en-US"/>
                        </a:p>
                      </a:txBody>
                      <a:tcPr/>
                    </a:tc>
                  </a:tr>
                  <a:tr h="1613421">
                    <a:tc gridSpan="2">
                      <a:txBody>
                        <a:bodyPr/>
                        <a:lstStyle/>
                        <a:p>
                          <a:pPr marL="342900" marR="0" lvl="0" indent="-342900" algn="just">
                            <a:lnSpc>
                              <a:spcPct val="150000"/>
                            </a:lnSpc>
                            <a:spcBef>
                              <a:spcPts val="0"/>
                            </a:spcBef>
                            <a:spcAft>
                              <a:spcPts val="0"/>
                            </a:spcAft>
                            <a:buFont typeface="+mj-lt"/>
                            <a:buAutoNum type="arabicPeriod"/>
                          </a:pPr>
                          <a:r>
                            <a:rPr lang="en-US" sz="1300" b="1" kern="1200">
                              <a:solidFill>
                                <a:schemeClr val="dk1"/>
                              </a:solidFill>
                              <a:effectLst/>
                              <a:latin typeface="+mn-lt"/>
                              <a:ea typeface="+mn-ea"/>
                              <a:cs typeface="+mn-cs"/>
                            </a:rPr>
                            <a:t>j = 0</a:t>
                          </a:r>
                        </a:p>
                        <a:p>
                          <a:pPr marL="342900" marR="0" lvl="0" indent="-342900" algn="just">
                            <a:lnSpc>
                              <a:spcPct val="150000"/>
                            </a:lnSpc>
                            <a:spcBef>
                              <a:spcPts val="0"/>
                            </a:spcBef>
                            <a:spcAft>
                              <a:spcPts val="0"/>
                            </a:spcAft>
                            <a:buFont typeface="+mj-lt"/>
                            <a:buAutoNum type="arabicPeriod"/>
                          </a:pPr>
                          <a14:m>
                            <m:oMath xmlns:m="http://schemas.openxmlformats.org/officeDocument/2006/math">
                              <m:r>
                                <a:rPr lang="en-US" sz="1300" b="1" i="1" kern="1200">
                                  <a:solidFill>
                                    <a:schemeClr val="dk1"/>
                                  </a:solidFill>
                                  <a:effectLst/>
                                  <a:latin typeface="+mn-lt"/>
                                  <a:ea typeface="+mn-ea"/>
                                  <a:cs typeface="+mn-cs"/>
                                </a:rPr>
                                <m:t>𝒋</m:t>
                              </m:r>
                              <m:r>
                                <a:rPr lang="en-US" sz="1300" b="1" kern="1200">
                                  <a:solidFill>
                                    <a:schemeClr val="dk1"/>
                                  </a:solidFill>
                                  <a:effectLst/>
                                  <a:latin typeface="+mn-lt"/>
                                  <a:ea typeface="+mn-ea"/>
                                  <a:cs typeface="+mn-cs"/>
                                </a:rPr>
                                <m:t>= </m:t>
                              </m:r>
                              <m:sPre>
                                <m:sPrePr>
                                  <m:ctrlPr>
                                    <a:rPr lang="en-US" sz="1300" b="1" kern="1200">
                                      <a:solidFill>
                                        <a:schemeClr val="dk1"/>
                                      </a:solidFill>
                                      <a:effectLst/>
                                      <a:latin typeface="+mn-lt"/>
                                      <a:ea typeface="+mn-ea"/>
                                      <a:cs typeface="+mn-cs"/>
                                    </a:rPr>
                                  </m:ctrlPr>
                                </m:sPrePr>
                                <m:sub>
                                  <m:r>
                                    <a:rPr lang="en-US" sz="1300" b="1" i="1" kern="1200">
                                      <a:solidFill>
                                        <a:schemeClr val="dk1"/>
                                      </a:solidFill>
                                      <a:effectLst/>
                                      <a:latin typeface="+mn-lt"/>
                                      <a:ea typeface="+mn-ea"/>
                                      <a:cs typeface="+mn-cs"/>
                                    </a:rPr>
                                    <m:t>𝒊</m:t>
                                  </m:r>
                                  <m:r>
                                    <a:rPr lang="en-US" sz="1300" b="1" kern="1200">
                                      <a:solidFill>
                                        <a:schemeClr val="dk1"/>
                                      </a:solidFill>
                                      <a:effectLst/>
                                      <a:latin typeface="+mn-lt"/>
                                      <a:ea typeface="+mn-ea"/>
                                      <a:cs typeface="+mn-cs"/>
                                    </a:rPr>
                                    <m:t>=</m:t>
                                  </m:r>
                                  <m:r>
                                    <a:rPr lang="en-US" sz="1300" b="1" i="1" kern="1200">
                                      <a:solidFill>
                                        <a:schemeClr val="dk1"/>
                                      </a:solidFill>
                                      <a:effectLst/>
                                      <a:latin typeface="+mn-lt"/>
                                      <a:ea typeface="+mn-ea"/>
                                      <a:cs typeface="+mn-cs"/>
                                    </a:rPr>
                                    <m:t>𝟏</m:t>
                                  </m:r>
                                  <m:r>
                                    <a:rPr lang="en-US" sz="1300" b="1" kern="1200">
                                      <a:solidFill>
                                        <a:schemeClr val="dk1"/>
                                      </a:solidFill>
                                      <a:effectLst/>
                                      <a:latin typeface="+mn-lt"/>
                                      <a:ea typeface="+mn-ea"/>
                                      <a:cs typeface="+mn-cs"/>
                                    </a:rPr>
                                    <m:t>..</m:t>
                                  </m:r>
                                  <m:r>
                                    <a:rPr lang="en-US" sz="1300" b="1" i="1" kern="1200">
                                      <a:solidFill>
                                        <a:schemeClr val="dk1"/>
                                      </a:solidFill>
                                      <a:effectLst/>
                                      <a:latin typeface="+mn-lt"/>
                                      <a:ea typeface="+mn-ea"/>
                                      <a:cs typeface="+mn-cs"/>
                                    </a:rPr>
                                    <m:t>𝒌</m:t>
                                  </m:r>
                                </m:sub>
                                <m:sup>
                                  <m:r>
                                    <a:rPr lang="en-US" sz="1300" b="1" i="1" kern="1200">
                                      <a:solidFill>
                                        <a:schemeClr val="dk1"/>
                                      </a:solidFill>
                                      <a:effectLst/>
                                      <a:latin typeface="+mn-lt"/>
                                      <a:ea typeface="+mn-ea"/>
                                      <a:cs typeface="+mn-cs"/>
                                    </a:rPr>
                                    <m:t>𝒎𝒊𝒏</m:t>
                                  </m:r>
                                </m:sup>
                                <m:e>
                                  <m:r>
                                    <a:rPr lang="en-US" sz="1300" b="1" kern="1200">
                                      <a:solidFill>
                                        <a:schemeClr val="dk1"/>
                                      </a:solidFill>
                                      <a:effectLst/>
                                      <a:latin typeface="+mn-lt"/>
                                      <a:ea typeface="+mn-ea"/>
                                      <a:cs typeface="+mn-cs"/>
                                    </a:rPr>
                                    <m:t>{</m:t>
                                  </m:r>
                                  <m:r>
                                    <a:rPr lang="en-US" sz="1300" b="1" i="1" kern="1200">
                                      <a:solidFill>
                                        <a:schemeClr val="dk1"/>
                                      </a:solidFill>
                                      <a:effectLst/>
                                      <a:latin typeface="+mn-lt"/>
                                      <a:ea typeface="+mn-ea"/>
                                      <a:cs typeface="+mn-cs"/>
                                    </a:rPr>
                                    <m:t>𝒊</m:t>
                                  </m:r>
                                  <m:r>
                                    <a:rPr lang="en-US" sz="1300" b="1" kern="1200">
                                      <a:solidFill>
                                        <a:schemeClr val="dk1"/>
                                      </a:solidFill>
                                      <a:effectLst/>
                                      <a:latin typeface="+mn-lt"/>
                                      <a:ea typeface="+mn-ea"/>
                                      <a:cs typeface="+mn-cs"/>
                                    </a:rPr>
                                    <m:t>|</m:t>
                                  </m:r>
                                  <m:r>
                                    <a:rPr lang="en-US" sz="1300" b="1" i="1" kern="1200">
                                      <a:solidFill>
                                        <a:schemeClr val="dk1"/>
                                      </a:solidFill>
                                      <a:effectLst/>
                                      <a:latin typeface="+mn-lt"/>
                                      <a:ea typeface="+mn-ea"/>
                                      <a:cs typeface="+mn-cs"/>
                                    </a:rPr>
                                    <m:t>𝒅</m:t>
                                  </m:r>
                                  <m:r>
                                    <a:rPr lang="en-US" sz="1300" b="1" kern="1200">
                                      <a:solidFill>
                                        <a:schemeClr val="dk1"/>
                                      </a:solidFill>
                                      <a:effectLst/>
                                      <a:latin typeface="+mn-lt"/>
                                      <a:ea typeface="+mn-ea"/>
                                      <a:cs typeface="+mn-cs"/>
                                    </a:rPr>
                                    <m:t>∈</m:t>
                                  </m:r>
                                  <m:sSub>
                                    <m:sSubPr>
                                      <m:ctrlPr>
                                        <a:rPr lang="en-US" sz="1300" b="1" kern="1200">
                                          <a:solidFill>
                                            <a:schemeClr val="dk1"/>
                                          </a:solidFill>
                                          <a:effectLst/>
                                          <a:latin typeface="+mn-lt"/>
                                          <a:ea typeface="+mn-ea"/>
                                          <a:cs typeface="+mn-cs"/>
                                        </a:rPr>
                                      </m:ctrlPr>
                                    </m:sSubPr>
                                    <m:e>
                                      <m:r>
                                        <a:rPr lang="en-US" sz="1300" b="1" i="1" kern="1200">
                                          <a:solidFill>
                                            <a:schemeClr val="dk1"/>
                                          </a:solidFill>
                                          <a:effectLst/>
                                          <a:latin typeface="+mn-lt"/>
                                          <a:ea typeface="+mn-ea"/>
                                          <a:cs typeface="+mn-cs"/>
                                        </a:rPr>
                                        <m:t>𝑺</m:t>
                                      </m:r>
                                    </m:e>
                                    <m:sub>
                                      <m:r>
                                        <a:rPr lang="en-US" sz="1300" b="1" i="1" kern="1200">
                                          <a:solidFill>
                                            <a:schemeClr val="dk1"/>
                                          </a:solidFill>
                                          <a:effectLst/>
                                          <a:latin typeface="+mn-lt"/>
                                          <a:ea typeface="+mn-ea"/>
                                          <a:cs typeface="+mn-cs"/>
                                        </a:rPr>
                                        <m:t>𝒊</m:t>
                                      </m:r>
                                    </m:sub>
                                  </m:sSub>
                                  <m:r>
                                    <a:rPr lang="en-US" sz="1300" b="1" kern="1200">
                                      <a:solidFill>
                                        <a:schemeClr val="dk1"/>
                                      </a:solidFill>
                                      <a:effectLst/>
                                      <a:latin typeface="+mn-lt"/>
                                      <a:ea typeface="+mn-ea"/>
                                      <a:cs typeface="+mn-cs"/>
                                    </a:rPr>
                                    <m:t>}</m:t>
                                  </m:r>
                                </m:e>
                              </m:sPre>
                            </m:oMath>
                          </a14:m>
                          <a:endParaRPr lang="en-US" sz="1300" b="1" kern="1200">
                            <a:solidFill>
                              <a:schemeClr val="dk1"/>
                            </a:solidFill>
                            <a:effectLst/>
                            <a:latin typeface="+mn-lt"/>
                            <a:ea typeface="+mn-ea"/>
                            <a:cs typeface="+mn-cs"/>
                          </a:endParaRPr>
                        </a:p>
                        <a:p>
                          <a:pPr marL="342900" marR="0" lvl="0" indent="-342900" algn="just">
                            <a:lnSpc>
                              <a:spcPct val="150000"/>
                            </a:lnSpc>
                            <a:spcBef>
                              <a:spcPts val="0"/>
                            </a:spcBef>
                            <a:spcAft>
                              <a:spcPts val="0"/>
                            </a:spcAft>
                            <a:buFont typeface="+mj-lt"/>
                            <a:buAutoNum type="arabicPeriod"/>
                          </a:pPr>
                          <a:r>
                            <a:rPr lang="en-US" sz="1300" b="1" kern="1200">
                              <a:solidFill>
                                <a:schemeClr val="dk1"/>
                              </a:solidFill>
                              <a:effectLst/>
                              <a:latin typeface="+mn-lt"/>
                              <a:ea typeface="+mn-ea"/>
                              <a:cs typeface="+mn-cs"/>
                            </a:rPr>
                            <a:t>Nếu j = 0 thì </a:t>
                          </a:r>
                          <a14:m>
                            <m:oMath xmlns:m="http://schemas.openxmlformats.org/officeDocument/2006/math">
                              <m:r>
                                <a:rPr lang="en-US" sz="1300" b="1" i="1" kern="1200">
                                  <a:solidFill>
                                    <a:schemeClr val="dk1"/>
                                  </a:solidFill>
                                  <a:effectLst/>
                                  <a:latin typeface="+mn-lt"/>
                                  <a:ea typeface="+mn-ea"/>
                                  <a:cs typeface="+mn-cs"/>
                                </a:rPr>
                                <m:t>𝒅</m:t>
                              </m:r>
                              <m:r>
                                <a:rPr lang="en-US" sz="1300" b="1" kern="1200">
                                  <a:solidFill>
                                    <a:schemeClr val="dk1"/>
                                  </a:solidFill>
                                  <a:effectLst/>
                                  <a:latin typeface="+mn-lt"/>
                                  <a:ea typeface="+mn-ea"/>
                                  <a:cs typeface="+mn-cs"/>
                                </a:rPr>
                                <m:t>.</m:t>
                              </m:r>
                              <m:r>
                                <a:rPr lang="en-US" sz="1300" b="1" i="1" kern="1200">
                                  <a:solidFill>
                                    <a:schemeClr val="dk1"/>
                                  </a:solidFill>
                                  <a:effectLst/>
                                  <a:latin typeface="+mn-lt"/>
                                  <a:ea typeface="+mn-ea"/>
                                  <a:cs typeface="+mn-cs"/>
                                </a:rPr>
                                <m:t>𝑹</m:t>
                              </m:r>
                              <m:r>
                                <a:rPr lang="en-US" sz="1300" b="1" kern="1200">
                                  <a:solidFill>
                                    <a:schemeClr val="dk1"/>
                                  </a:solidFill>
                                  <a:effectLst/>
                                  <a:latin typeface="+mn-lt"/>
                                  <a:ea typeface="+mn-ea"/>
                                  <a:cs typeface="+mn-cs"/>
                                </a:rPr>
                                <m:t>=</m:t>
                              </m:r>
                              <m:sSub>
                                <m:sSubPr>
                                  <m:ctrlPr>
                                    <a:rPr lang="en-US" sz="1300" b="1" kern="1200">
                                      <a:solidFill>
                                        <a:schemeClr val="dk1"/>
                                      </a:solidFill>
                                      <a:effectLst/>
                                      <a:latin typeface="+mn-lt"/>
                                      <a:ea typeface="+mn-ea"/>
                                      <a:cs typeface="+mn-cs"/>
                                    </a:rPr>
                                  </m:ctrlPr>
                                </m:sSubPr>
                                <m:e>
                                  <m:r>
                                    <a:rPr lang="en-US" sz="1300" b="1" i="1" kern="1200">
                                      <a:solidFill>
                                        <a:schemeClr val="dk1"/>
                                      </a:solidFill>
                                      <a:effectLst/>
                                      <a:latin typeface="+mn-lt"/>
                                      <a:ea typeface="+mn-ea"/>
                                      <a:cs typeface="+mn-cs"/>
                                    </a:rPr>
                                    <m:t>𝑹</m:t>
                                  </m:r>
                                </m:e>
                                <m:sub>
                                  <m:r>
                                    <a:rPr lang="en-US" sz="1300" b="1" i="1" kern="1200">
                                      <a:solidFill>
                                        <a:schemeClr val="dk1"/>
                                      </a:solidFill>
                                      <a:effectLst/>
                                      <a:latin typeface="+mn-lt"/>
                                      <a:ea typeface="+mn-ea"/>
                                      <a:cs typeface="+mn-cs"/>
                                    </a:rPr>
                                    <m:t>𝑨</m:t>
                                  </m:r>
                                  <m:r>
                                    <a:rPr lang="en-US" sz="1300" b="1" kern="1200">
                                      <a:solidFill>
                                        <a:schemeClr val="dk1"/>
                                      </a:solidFill>
                                      <a:effectLst/>
                                      <a:latin typeface="+mn-lt"/>
                                      <a:ea typeface="+mn-ea"/>
                                      <a:cs typeface="+mn-cs"/>
                                    </a:rPr>
                                    <m:t>,</m:t>
                                  </m:r>
                                  <m:r>
                                    <a:rPr lang="en-US" sz="1300" b="1" i="1" kern="1200">
                                      <a:solidFill>
                                        <a:schemeClr val="dk1"/>
                                      </a:solidFill>
                                      <a:effectLst/>
                                      <a:latin typeface="+mn-lt"/>
                                      <a:ea typeface="+mn-ea"/>
                                      <a:cs typeface="+mn-cs"/>
                                    </a:rPr>
                                    <m:t>𝑻</m:t>
                                  </m:r>
                                </m:sub>
                              </m:sSub>
                              <m:r>
                                <a:rPr lang="en-US" sz="1300" b="1" kern="1200">
                                  <a:solidFill>
                                    <a:schemeClr val="dk1"/>
                                  </a:solidFill>
                                  <a:effectLst/>
                                  <a:latin typeface="+mn-lt"/>
                                  <a:ea typeface="+mn-ea"/>
                                  <a:cs typeface="+mn-cs"/>
                                </a:rPr>
                                <m:t>(</m:t>
                              </m:r>
                              <m:r>
                                <a:rPr lang="en-US" sz="1300" b="1" i="1" kern="1200">
                                  <a:solidFill>
                                    <a:schemeClr val="dk1"/>
                                  </a:solidFill>
                                  <a:effectLst/>
                                  <a:latin typeface="+mn-lt"/>
                                  <a:ea typeface="+mn-ea"/>
                                  <a:cs typeface="+mn-cs"/>
                                </a:rPr>
                                <m:t>𝒅</m:t>
                              </m:r>
                              <m:r>
                                <a:rPr lang="en-US" sz="1300" b="1" kern="1200">
                                  <a:solidFill>
                                    <a:schemeClr val="dk1"/>
                                  </a:solidFill>
                                  <a:effectLst/>
                                  <a:latin typeface="+mn-lt"/>
                                  <a:ea typeface="+mn-ea"/>
                                  <a:cs typeface="+mn-cs"/>
                                </a:rPr>
                                <m:t>)</m:t>
                              </m:r>
                            </m:oMath>
                          </a14:m>
                          <a:r>
                            <a:rPr lang="en-US" sz="1300" b="1" kern="1200">
                              <a:solidFill>
                                <a:schemeClr val="dk1"/>
                              </a:solidFill>
                              <a:effectLst/>
                              <a:latin typeface="+mn-lt"/>
                              <a:ea typeface="+mn-ea"/>
                              <a:cs typeface="+mn-cs"/>
                            </a:rPr>
                            <a:t> //d không thuộc bất kỳ phân khúc dữ liệu Si nào.</a:t>
                          </a:r>
                        </a:p>
                        <a:p>
                          <a:pPr marL="360045" marR="0" algn="just">
                            <a:lnSpc>
                              <a:spcPct val="150000"/>
                            </a:lnSpc>
                            <a:spcBef>
                              <a:spcPts val="0"/>
                            </a:spcBef>
                            <a:spcAft>
                              <a:spcPts val="0"/>
                            </a:spcAft>
                          </a:pPr>
                          <a:r>
                            <a:rPr lang="en-US" sz="1300" b="1" kern="1200">
                              <a:solidFill>
                                <a:schemeClr val="dk1"/>
                              </a:solidFill>
                              <a:effectLst/>
                              <a:latin typeface="+mn-lt"/>
                              <a:ea typeface="+mn-ea"/>
                              <a:cs typeface="+mn-cs"/>
                            </a:rPr>
                            <a:t>Ngược lại thì </a:t>
                          </a:r>
                          <a14:m>
                            <m:oMath xmlns:m="http://schemas.openxmlformats.org/officeDocument/2006/math">
                              <m:r>
                                <a:rPr lang="en-US" sz="1300" b="1" i="1" kern="1200">
                                  <a:solidFill>
                                    <a:schemeClr val="dk1"/>
                                  </a:solidFill>
                                  <a:effectLst/>
                                  <a:latin typeface="+mn-lt"/>
                                  <a:ea typeface="+mn-ea"/>
                                  <a:cs typeface="+mn-cs"/>
                                </a:rPr>
                                <m:t>𝒅</m:t>
                              </m:r>
                              <m:r>
                                <a:rPr lang="en-US" sz="1300" b="1" kern="1200">
                                  <a:solidFill>
                                    <a:schemeClr val="dk1"/>
                                  </a:solidFill>
                                  <a:effectLst/>
                                  <a:latin typeface="+mn-lt"/>
                                  <a:ea typeface="+mn-ea"/>
                                  <a:cs typeface="+mn-cs"/>
                                </a:rPr>
                                <m:t>.</m:t>
                              </m:r>
                              <m:r>
                                <a:rPr lang="en-US" sz="1300" b="1" i="1" kern="1200">
                                  <a:solidFill>
                                    <a:schemeClr val="dk1"/>
                                  </a:solidFill>
                                  <a:effectLst/>
                                  <a:latin typeface="+mn-lt"/>
                                  <a:ea typeface="+mn-ea"/>
                                  <a:cs typeface="+mn-cs"/>
                                </a:rPr>
                                <m:t>𝑹</m:t>
                              </m:r>
                              <m:r>
                                <a:rPr lang="en-US" sz="1300" b="1" kern="1200">
                                  <a:solidFill>
                                    <a:schemeClr val="dk1"/>
                                  </a:solidFill>
                                  <a:effectLst/>
                                  <a:latin typeface="+mn-lt"/>
                                  <a:ea typeface="+mn-ea"/>
                                  <a:cs typeface="+mn-cs"/>
                                </a:rPr>
                                <m:t>=</m:t>
                              </m:r>
                              <m:sSub>
                                <m:sSubPr>
                                  <m:ctrlPr>
                                    <a:rPr lang="en-US" sz="1300" b="1" kern="1200">
                                      <a:solidFill>
                                        <a:schemeClr val="dk1"/>
                                      </a:solidFill>
                                      <a:effectLst/>
                                      <a:latin typeface="+mn-lt"/>
                                      <a:ea typeface="+mn-ea"/>
                                      <a:cs typeface="+mn-cs"/>
                                    </a:rPr>
                                  </m:ctrlPr>
                                </m:sSubPr>
                                <m:e>
                                  <m:r>
                                    <a:rPr lang="en-US" sz="1300" b="1" i="1" kern="1200">
                                      <a:solidFill>
                                        <a:schemeClr val="dk1"/>
                                      </a:solidFill>
                                      <a:effectLst/>
                                      <a:latin typeface="+mn-lt"/>
                                      <a:ea typeface="+mn-ea"/>
                                      <a:cs typeface="+mn-cs"/>
                                    </a:rPr>
                                    <m:t>𝑹</m:t>
                                  </m:r>
                                </m:e>
                                <m:sub>
                                  <m:r>
                                    <a:rPr lang="en-US" sz="1300" b="1" i="1" kern="1200">
                                      <a:solidFill>
                                        <a:schemeClr val="dk1"/>
                                      </a:solidFill>
                                      <a:effectLst/>
                                      <a:latin typeface="+mn-lt"/>
                                      <a:ea typeface="+mn-ea"/>
                                      <a:cs typeface="+mn-cs"/>
                                    </a:rPr>
                                    <m:t>𝑨</m:t>
                                  </m:r>
                                  <m:r>
                                    <a:rPr lang="en-US" sz="1300" b="1" kern="1200">
                                      <a:solidFill>
                                        <a:schemeClr val="dk1"/>
                                      </a:solidFill>
                                      <a:effectLst/>
                                      <a:latin typeface="+mn-lt"/>
                                      <a:ea typeface="+mn-ea"/>
                                      <a:cs typeface="+mn-cs"/>
                                    </a:rPr>
                                    <m:t>,</m:t>
                                  </m:r>
                                  <m:sSub>
                                    <m:sSubPr>
                                      <m:ctrlPr>
                                        <a:rPr lang="en-US" sz="1300" b="1" kern="1200">
                                          <a:solidFill>
                                            <a:schemeClr val="dk1"/>
                                          </a:solidFill>
                                          <a:effectLst/>
                                          <a:latin typeface="+mn-lt"/>
                                          <a:ea typeface="+mn-ea"/>
                                          <a:cs typeface="+mn-cs"/>
                                        </a:rPr>
                                      </m:ctrlPr>
                                    </m:sSubPr>
                                    <m:e>
                                      <m:r>
                                        <a:rPr lang="en-US" sz="1300" b="1" i="1" kern="1200">
                                          <a:solidFill>
                                            <a:schemeClr val="dk1"/>
                                          </a:solidFill>
                                          <a:effectLst/>
                                          <a:latin typeface="+mn-lt"/>
                                          <a:ea typeface="+mn-ea"/>
                                          <a:cs typeface="+mn-cs"/>
                                        </a:rPr>
                                        <m:t>𝑺</m:t>
                                      </m:r>
                                    </m:e>
                                    <m:sub>
                                      <m:r>
                                        <a:rPr lang="en-US" sz="1300" b="1" i="1" kern="1200">
                                          <a:solidFill>
                                            <a:schemeClr val="dk1"/>
                                          </a:solidFill>
                                          <a:effectLst/>
                                          <a:latin typeface="+mn-lt"/>
                                          <a:ea typeface="+mn-ea"/>
                                          <a:cs typeface="+mn-cs"/>
                                        </a:rPr>
                                        <m:t>𝒋</m:t>
                                      </m:r>
                                    </m:sub>
                                  </m:sSub>
                                </m:sub>
                              </m:sSub>
                              <m:r>
                                <a:rPr lang="en-US" sz="1300" b="1" kern="1200">
                                  <a:solidFill>
                                    <a:schemeClr val="dk1"/>
                                  </a:solidFill>
                                  <a:effectLst/>
                                  <a:latin typeface="+mn-lt"/>
                                  <a:ea typeface="+mn-ea"/>
                                  <a:cs typeface="+mn-cs"/>
                                </a:rPr>
                                <m:t>(</m:t>
                              </m:r>
                              <m:r>
                                <a:rPr lang="en-US" sz="1300" b="1" i="1" kern="1200">
                                  <a:solidFill>
                                    <a:schemeClr val="dk1"/>
                                  </a:solidFill>
                                  <a:effectLst/>
                                  <a:latin typeface="+mn-lt"/>
                                  <a:ea typeface="+mn-ea"/>
                                  <a:cs typeface="+mn-cs"/>
                                </a:rPr>
                                <m:t>𝒅</m:t>
                              </m:r>
                              <m:r>
                                <a:rPr lang="en-US" sz="1300" b="1" kern="1200">
                                  <a:solidFill>
                                    <a:schemeClr val="dk1"/>
                                  </a:solidFill>
                                  <a:effectLst/>
                                  <a:latin typeface="+mn-lt"/>
                                  <a:ea typeface="+mn-ea"/>
                                  <a:cs typeface="+mn-cs"/>
                                </a:rPr>
                                <m:t>)</m:t>
                              </m:r>
                            </m:oMath>
                          </a14:m>
                          <a:endParaRPr lang="en-US" sz="1300" b="1" kern="1200">
                            <a:solidFill>
                              <a:schemeClr val="dk1"/>
                            </a:solidFill>
                            <a:effectLst/>
                            <a:latin typeface="+mn-lt"/>
                            <a:ea typeface="+mn-ea"/>
                            <a:cs typeface="+mn-cs"/>
                          </a:endParaRPr>
                        </a:p>
                      </a:txBody>
                      <a:tcPr marL="71028" marR="71028" marT="0" marB="0">
                        <a:solidFill>
                          <a:schemeClr val="tx1"/>
                        </a:solidFill>
                      </a:tcPr>
                    </a:tc>
                    <a:tc hMerge="1">
                      <a:txBody>
                        <a:bodyPr/>
                        <a:lstStyle/>
                        <a:p>
                          <a:endParaRPr lang="en-US"/>
                        </a:p>
                      </a:txBody>
                      <a:tcPr/>
                    </a:tc>
                  </a:tr>
                </a:tbl>
              </a:graphicData>
            </a:graphic>
          </p:graphicFrame>
        </mc:Choice>
        <mc:Fallback>
          <p:graphicFrame>
            <p:nvGraphicFramePr>
              <p:cNvPr id="3" name="Table 2"/>
              <p:cNvGraphicFramePr>
                <a:graphicFrameLocks noGrp="1"/>
              </p:cNvGraphicFramePr>
              <p:nvPr>
                <p:extLst>
                  <p:ext uri="{D42A27DB-BD31-4B8C-83A1-F6EECF244321}">
                    <p14:modId xmlns:p14="http://schemas.microsoft.com/office/powerpoint/2010/main" val="1345727577"/>
                  </p:ext>
                </p:extLst>
              </p:nvPr>
            </p:nvGraphicFramePr>
            <p:xfrm>
              <a:off x="533400" y="1066800"/>
              <a:ext cx="8128760" cy="4876801"/>
            </p:xfrm>
            <a:graphic>
              <a:graphicData uri="http://schemas.openxmlformats.org/drawingml/2006/table">
                <a:tbl>
                  <a:tblPr firstRow="1" firstCol="1" bandRow="1">
                    <a:tableStyleId>{5C22544A-7EE6-4342-B048-85BDC9FD1C3A}</a:tableStyleId>
                  </a:tblPr>
                  <a:tblGrid>
                    <a:gridCol w="2051920"/>
                    <a:gridCol w="6076840"/>
                  </a:tblGrid>
                  <a:tr h="359749">
                    <a:tc gridSpan="2">
                      <a:txBody>
                        <a:bodyPr/>
                        <a:lstStyle/>
                        <a:p>
                          <a:pPr algn="just">
                            <a:lnSpc>
                              <a:spcPct val="150000"/>
                            </a:lnSpc>
                            <a:spcAft>
                              <a:spcPts val="0"/>
                            </a:spcAft>
                          </a:pPr>
                          <a:r>
                            <a:rPr lang="en-US" sz="1300" b="1">
                              <a:effectLst/>
                            </a:rPr>
                            <a:t>Đầu vào:</a:t>
                          </a:r>
                          <a:endParaRPr lang="en-US" sz="1100" b="1">
                            <a:effectLst/>
                            <a:latin typeface="Calibri"/>
                            <a:cs typeface="Times New Roman"/>
                          </a:endParaRPr>
                        </a:p>
                      </a:txBody>
                      <a:tcPr marL="71028" marR="71028" marT="0" marB="0"/>
                    </a:tc>
                    <a:tc hMerge="1">
                      <a:txBody>
                        <a:bodyPr/>
                        <a:lstStyle/>
                        <a:p>
                          <a:endParaRPr lang="en-US"/>
                        </a:p>
                      </a:txBody>
                      <a:tcPr/>
                    </a:tc>
                  </a:tr>
                  <a:tr h="745131">
                    <a:tc>
                      <a:txBody>
                        <a:bodyPr/>
                        <a:lstStyle/>
                        <a:p>
                          <a:endParaRPr lang="en-US"/>
                        </a:p>
                      </a:txBody>
                      <a:tcPr marL="71028" marR="71028" marT="0" marB="0">
                        <a:blipFill rotWithShape="1">
                          <a:blip r:embed="rId2"/>
                          <a:stretch>
                            <a:fillRect l="-298" t="-48361" r="-296726" b="-507377"/>
                          </a:stretch>
                        </a:blipFill>
                      </a:tcPr>
                    </a:tc>
                    <a:tc>
                      <a:txBody>
                        <a:bodyPr/>
                        <a:lstStyle/>
                        <a:p>
                          <a:endParaRPr lang="en-US"/>
                        </a:p>
                      </a:txBody>
                      <a:tcPr marL="71028" marR="71028" marT="0" marB="0">
                        <a:blipFill rotWithShape="1">
                          <a:blip r:embed="rId2"/>
                          <a:stretch>
                            <a:fillRect l="-33801" t="-48361" b="-507377"/>
                          </a:stretch>
                        </a:blipFill>
                      </a:tcPr>
                    </a:tc>
                  </a:tr>
                  <a:tr h="359750">
                    <a:tc>
                      <a:txBody>
                        <a:bodyPr/>
                        <a:lstStyle/>
                        <a:p>
                          <a:pPr algn="just">
                            <a:lnSpc>
                              <a:spcPct val="150000"/>
                            </a:lnSpc>
                            <a:spcAft>
                              <a:spcPts val="0"/>
                            </a:spcAft>
                          </a:pPr>
                          <a:r>
                            <a:rPr lang="en-US" sz="1300" b="1">
                              <a:effectLst/>
                            </a:rPr>
                            <a:t>d</a:t>
                          </a:r>
                          <a:endParaRPr lang="en-US" sz="1100" b="1">
                            <a:effectLst/>
                            <a:latin typeface="Calibri"/>
                            <a:cs typeface="Times New Roman"/>
                          </a:endParaRPr>
                        </a:p>
                      </a:txBody>
                      <a:tcPr marL="71028" marR="71028" marT="0" marB="0"/>
                    </a:tc>
                    <a:tc>
                      <a:txBody>
                        <a:bodyPr/>
                        <a:lstStyle/>
                        <a:p>
                          <a:pPr algn="just">
                            <a:lnSpc>
                              <a:spcPct val="150000"/>
                            </a:lnSpc>
                            <a:spcAft>
                              <a:spcPts val="0"/>
                            </a:spcAft>
                          </a:pPr>
                          <a:r>
                            <a:rPr lang="en-US" sz="1300" b="1">
                              <a:effectLst/>
                            </a:rPr>
                            <a:t>Giá trị đánh giá d cần dự đoán.</a:t>
                          </a:r>
                          <a:endParaRPr lang="en-US" sz="1100" b="1">
                            <a:effectLst/>
                            <a:latin typeface="Calibri"/>
                            <a:cs typeface="Times New Roman"/>
                          </a:endParaRPr>
                        </a:p>
                      </a:txBody>
                      <a:tcPr marL="71028" marR="71028" marT="0" marB="0"/>
                    </a:tc>
                  </a:tr>
                  <a:tr h="359750">
                    <a:tc gridSpan="2">
                      <a:txBody>
                        <a:bodyPr/>
                        <a:lstStyle/>
                        <a:p>
                          <a:pPr algn="just">
                            <a:lnSpc>
                              <a:spcPct val="150000"/>
                            </a:lnSpc>
                            <a:spcAft>
                              <a:spcPts val="0"/>
                            </a:spcAft>
                          </a:pPr>
                          <a:r>
                            <a:rPr lang="en-US" sz="1300" b="1">
                              <a:effectLst/>
                            </a:rPr>
                            <a:t> </a:t>
                          </a:r>
                          <a:endParaRPr lang="en-US" sz="1100" b="1">
                            <a:effectLst/>
                            <a:latin typeface="Calibri"/>
                            <a:cs typeface="Times New Roman"/>
                          </a:endParaRPr>
                        </a:p>
                      </a:txBody>
                      <a:tcPr marL="71028" marR="71028" marT="0" marB="0">
                        <a:noFill/>
                      </a:tcPr>
                    </a:tc>
                    <a:tc hMerge="1">
                      <a:txBody>
                        <a:bodyPr/>
                        <a:lstStyle/>
                        <a:p>
                          <a:endParaRPr lang="en-US"/>
                        </a:p>
                      </a:txBody>
                      <a:tcPr/>
                    </a:tc>
                  </a:tr>
                  <a:tr h="359750">
                    <a:tc gridSpan="2">
                      <a:txBody>
                        <a:bodyPr/>
                        <a:lstStyle/>
                        <a:p>
                          <a:pPr algn="just">
                            <a:lnSpc>
                              <a:spcPct val="150000"/>
                            </a:lnSpc>
                            <a:spcAft>
                              <a:spcPts val="0"/>
                            </a:spcAft>
                          </a:pPr>
                          <a:r>
                            <a:rPr lang="en-US" sz="1300" b="1">
                              <a:effectLst/>
                            </a:rPr>
                            <a:t>Đầu ra:</a:t>
                          </a:r>
                          <a:endParaRPr lang="en-US" sz="1100" b="1">
                            <a:effectLst/>
                            <a:latin typeface="Calibri"/>
                            <a:cs typeface="Times New Roman"/>
                          </a:endParaRPr>
                        </a:p>
                      </a:txBody>
                      <a:tcPr marL="71028" marR="71028" marT="0" marB="0"/>
                    </a:tc>
                    <a:tc hMerge="1">
                      <a:txBody>
                        <a:bodyPr/>
                        <a:lstStyle/>
                        <a:p>
                          <a:endParaRPr lang="en-US"/>
                        </a:p>
                      </a:txBody>
                      <a:tcPr/>
                    </a:tc>
                  </a:tr>
                  <a:tr h="359750">
                    <a:tc>
                      <a:txBody>
                        <a:bodyPr/>
                        <a:lstStyle/>
                        <a:p>
                          <a:pPr algn="just">
                            <a:lnSpc>
                              <a:spcPct val="150000"/>
                            </a:lnSpc>
                            <a:spcAft>
                              <a:spcPts val="0"/>
                            </a:spcAft>
                          </a:pPr>
                          <a:r>
                            <a:rPr lang="en-US" sz="1300" b="1">
                              <a:effectLst/>
                            </a:rPr>
                            <a:t>d.R</a:t>
                          </a:r>
                          <a:endParaRPr lang="en-US" sz="1100" b="1">
                            <a:effectLst/>
                            <a:latin typeface="Calibri"/>
                            <a:cs typeface="Times New Roman"/>
                          </a:endParaRPr>
                        </a:p>
                      </a:txBody>
                      <a:tcPr marL="71028" marR="71028" marT="0" marB="0"/>
                    </a:tc>
                    <a:tc>
                      <a:txBody>
                        <a:bodyPr/>
                        <a:lstStyle/>
                        <a:p>
                          <a:pPr algn="just">
                            <a:lnSpc>
                              <a:spcPct val="150000"/>
                            </a:lnSpc>
                            <a:spcAft>
                              <a:spcPts val="0"/>
                            </a:spcAft>
                          </a:pPr>
                          <a:r>
                            <a:rPr lang="en-US" sz="1300" b="1">
                              <a:effectLst/>
                            </a:rPr>
                            <a:t>Giá trị đánh giá được dự đoán cho d.</a:t>
                          </a:r>
                          <a:endParaRPr lang="en-US" sz="1100" b="1">
                            <a:effectLst/>
                            <a:latin typeface="Calibri"/>
                            <a:cs typeface="Times New Roman"/>
                          </a:endParaRPr>
                        </a:p>
                      </a:txBody>
                      <a:tcPr marL="71028" marR="71028" marT="0" marB="0"/>
                    </a:tc>
                  </a:tr>
                  <a:tr h="359750">
                    <a:tc gridSpan="2">
                      <a:txBody>
                        <a:bodyPr/>
                        <a:lstStyle/>
                        <a:p>
                          <a:pPr algn="just">
                            <a:lnSpc>
                              <a:spcPct val="150000"/>
                            </a:lnSpc>
                            <a:spcAft>
                              <a:spcPts val="0"/>
                            </a:spcAft>
                          </a:pPr>
                          <a:r>
                            <a:rPr lang="en-US" sz="1300" b="1">
                              <a:effectLst/>
                            </a:rPr>
                            <a:t> </a:t>
                          </a:r>
                          <a:endParaRPr lang="en-US" sz="1100" b="1">
                            <a:effectLst/>
                            <a:latin typeface="Calibri"/>
                            <a:cs typeface="Times New Roman"/>
                          </a:endParaRPr>
                        </a:p>
                      </a:txBody>
                      <a:tcPr marL="71028" marR="71028" marT="0" marB="0">
                        <a:noFill/>
                      </a:tcPr>
                    </a:tc>
                    <a:tc hMerge="1">
                      <a:txBody>
                        <a:bodyPr/>
                        <a:lstStyle/>
                        <a:p>
                          <a:endParaRPr lang="en-US"/>
                        </a:p>
                      </a:txBody>
                      <a:tcPr/>
                    </a:tc>
                  </a:tr>
                  <a:tr h="359750">
                    <a:tc gridSpan="2">
                      <a:txBody>
                        <a:bodyPr/>
                        <a:lstStyle/>
                        <a:p>
                          <a:pPr algn="just">
                            <a:lnSpc>
                              <a:spcPct val="150000"/>
                            </a:lnSpc>
                            <a:spcAft>
                              <a:spcPts val="0"/>
                            </a:spcAft>
                          </a:pPr>
                          <a:r>
                            <a:rPr lang="en-US" sz="1300" b="1">
                              <a:effectLst/>
                            </a:rPr>
                            <a:t>Thuật toán:</a:t>
                          </a:r>
                          <a:endParaRPr lang="en-US" sz="1100" b="1">
                            <a:effectLst/>
                            <a:latin typeface="Calibri"/>
                            <a:cs typeface="Times New Roman"/>
                          </a:endParaRPr>
                        </a:p>
                      </a:txBody>
                      <a:tcPr marL="71028" marR="71028" marT="0" marB="0"/>
                    </a:tc>
                    <a:tc hMerge="1">
                      <a:txBody>
                        <a:bodyPr/>
                        <a:lstStyle/>
                        <a:p>
                          <a:endParaRPr lang="en-US"/>
                        </a:p>
                      </a:txBody>
                      <a:tcPr/>
                    </a:tc>
                  </a:tr>
                  <a:tr h="1613421">
                    <a:tc gridSpan="2">
                      <a:txBody>
                        <a:bodyPr/>
                        <a:lstStyle/>
                        <a:p>
                          <a:endParaRPr lang="en-US"/>
                        </a:p>
                      </a:txBody>
                      <a:tcPr marL="71028" marR="71028" marT="0" marB="0">
                        <a:blipFill rotWithShape="1">
                          <a:blip r:embed="rId2"/>
                          <a:stretch>
                            <a:fillRect l="-75" t="-201887"/>
                          </a:stretch>
                        </a:blipFill>
                      </a:tcPr>
                    </a:tc>
                    <a:tc hMerge="1">
                      <a:txBody>
                        <a:bodyPr/>
                        <a:lstStyle/>
                        <a:p>
                          <a:endParaRPr lang="en-US"/>
                        </a:p>
                      </a:txBody>
                      <a:tcPr/>
                    </a:tc>
                  </a:tr>
                </a:tbl>
              </a:graphicData>
            </a:graphic>
          </p:graphicFrame>
        </mc:Fallback>
      </mc:AlternateContent>
    </p:spTree>
    <p:extLst>
      <p:ext uri="{BB962C8B-B14F-4D97-AF65-F5344CB8AC3E}">
        <p14:creationId xmlns:p14="http://schemas.microsoft.com/office/powerpoint/2010/main" val="42269254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09664"/>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chiều</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solidFill>
                  <a:srgbClr val="FFFF00"/>
                </a:solidFill>
              </a:rPr>
              <a:t>Hiện thực hóa</a:t>
            </a:r>
            <a:endParaRPr lang="en-US" sz="2400">
              <a:solidFill>
                <a:srgbClr val="FFFF00"/>
              </a:solidFill>
            </a:endParaRPr>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16</a:t>
            </a:fld>
            <a:endParaRPr lang="en-US"/>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Hiện thực </a:t>
            </a:r>
            <a:r>
              <a:rPr lang="en-US" smtClean="0"/>
              <a:t>hóa</a:t>
            </a:r>
            <a:endParaRPr lang="en-US"/>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Slide Number Placeholder 2"/>
          <p:cNvSpPr>
            <a:spLocks noGrp="1"/>
          </p:cNvSpPr>
          <p:nvPr>
            <p:ph type="sldNum" sz="quarter" idx="12"/>
          </p:nvPr>
        </p:nvSpPr>
        <p:spPr/>
        <p:txBody>
          <a:bodyPr/>
          <a:lstStyle/>
          <a:p>
            <a:fld id="{845E3117-1AE7-4ACC-839B-C69B4E3F6E58}" type="slidenum">
              <a:rPr lang="en-US" smtClean="0"/>
              <a:pPr/>
              <a:t>17</a:t>
            </a:fld>
            <a:endParaRPr lang="en-US"/>
          </a:p>
        </p:txBody>
      </p:sp>
      <p:pic>
        <p:nvPicPr>
          <p:cNvPr id="1026" name="Picture 2" descr="C:\Users\LEHIEU\Desktop\a9c41__Samsung-Galaxy-S-II-whit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295401"/>
            <a:ext cx="1292985" cy="1142999"/>
          </a:xfrm>
          <a:prstGeom prst="rect">
            <a:avLst/>
          </a:prstGeom>
          <a:noFill/>
          <a:extLst>
            <a:ext uri="{909E8E84-426E-40DD-AFC4-6F175D3DCCD1}">
              <a14:hiddenFill xmlns:a14="http://schemas.microsoft.com/office/drawing/2010/main">
                <a:solidFill>
                  <a:srgbClr val="FFFFFF"/>
                </a:solidFill>
              </a14:hiddenFill>
            </a:ext>
          </a:extLst>
        </p:spPr>
      </p:pic>
      <p:sp>
        <p:nvSpPr>
          <p:cNvPr id="5" name="Cloud 4"/>
          <p:cNvSpPr/>
          <p:nvPr/>
        </p:nvSpPr>
        <p:spPr>
          <a:xfrm>
            <a:off x="304800" y="3350768"/>
            <a:ext cx="1866900" cy="1145032"/>
          </a:xfrm>
          <a:prstGeom prst="clou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1"/>
                </a:solidFill>
              </a:rPr>
              <a:t>Internet</a:t>
            </a:r>
            <a:endParaRPr lang="en-US">
              <a:solidFill>
                <a:schemeClr val="bg1"/>
              </a:solidFill>
            </a:endParaRPr>
          </a:p>
        </p:txBody>
      </p:sp>
      <p:sp>
        <p:nvSpPr>
          <p:cNvPr id="7" name="Rectangle 6"/>
          <p:cNvSpPr/>
          <p:nvPr/>
        </p:nvSpPr>
        <p:spPr>
          <a:xfrm>
            <a:off x="285750" y="5486400"/>
            <a:ext cx="1905000" cy="685799"/>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Dịch vụ web WCF</a:t>
            </a:r>
            <a:endParaRPr lang="en-US"/>
          </a:p>
        </p:txBody>
      </p:sp>
      <p:cxnSp>
        <p:nvCxnSpPr>
          <p:cNvPr id="11" name="Straight Arrow Connector 10"/>
          <p:cNvCxnSpPr/>
          <p:nvPr/>
        </p:nvCxnSpPr>
        <p:spPr>
          <a:xfrm>
            <a:off x="1179892" y="2590800"/>
            <a:ext cx="0" cy="683768"/>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179892" y="4648200"/>
            <a:ext cx="0" cy="683768"/>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4961" y="876301"/>
            <a:ext cx="2069862" cy="369332"/>
          </a:xfrm>
          <a:prstGeom prst="rect">
            <a:avLst/>
          </a:prstGeom>
          <a:noFill/>
        </p:spPr>
        <p:txBody>
          <a:bodyPr wrap="none" rtlCol="0">
            <a:spAutoFit/>
          </a:bodyPr>
          <a:lstStyle/>
          <a:p>
            <a:r>
              <a:rPr lang="en-US" smtClean="0"/>
              <a:t>Điện thoại Android</a:t>
            </a:r>
            <a:endParaRPr lang="en-US"/>
          </a:p>
        </p:txBody>
      </p:sp>
      <p:sp>
        <p:nvSpPr>
          <p:cNvPr id="13" name="Rectangle 12"/>
          <p:cNvSpPr/>
          <p:nvPr/>
        </p:nvSpPr>
        <p:spPr>
          <a:xfrm>
            <a:off x="3048000" y="4343400"/>
            <a:ext cx="2209800" cy="1828799"/>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Hệ khuyến nghị</a:t>
            </a:r>
          </a:p>
          <a:p>
            <a:pPr marL="285750"/>
            <a:endParaRPr lang="en-US" smtClean="0"/>
          </a:p>
          <a:p>
            <a:pPr marL="457200" indent="-285750">
              <a:buFont typeface="Wingdings" pitchFamily="2" charset="2"/>
              <a:buChar char="Ø"/>
            </a:pPr>
            <a:r>
              <a:rPr lang="en-US" smtClean="0"/>
              <a:t>Huấn luyện</a:t>
            </a:r>
          </a:p>
          <a:p>
            <a:pPr marL="457200" indent="-285750">
              <a:buFont typeface="Wingdings" pitchFamily="2" charset="2"/>
              <a:buChar char="Ø"/>
            </a:pPr>
            <a:r>
              <a:rPr lang="en-US" smtClean="0"/>
              <a:t>Khuyến nghị</a:t>
            </a:r>
            <a:endParaRPr lang="en-US"/>
          </a:p>
        </p:txBody>
      </p:sp>
      <p:sp>
        <p:nvSpPr>
          <p:cNvPr id="15" name="Flowchart: Magnetic Disk 14"/>
          <p:cNvSpPr/>
          <p:nvPr/>
        </p:nvSpPr>
        <p:spPr>
          <a:xfrm>
            <a:off x="6705600" y="5067300"/>
            <a:ext cx="1447800" cy="1104900"/>
          </a:xfrm>
          <a:prstGeom prst="flowChartMagneticDisk">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CSDL </a:t>
            </a:r>
          </a:p>
          <a:p>
            <a:pPr algn="ctr"/>
            <a:r>
              <a:rPr lang="en-US" smtClean="0"/>
              <a:t>giao tác</a:t>
            </a:r>
            <a:endParaRPr lang="en-US"/>
          </a:p>
        </p:txBody>
      </p:sp>
      <p:sp>
        <p:nvSpPr>
          <p:cNvPr id="18" name="Flowchart: Magnetic Disk 17"/>
          <p:cNvSpPr/>
          <p:nvPr/>
        </p:nvSpPr>
        <p:spPr>
          <a:xfrm>
            <a:off x="6705600" y="1295401"/>
            <a:ext cx="1447800" cy="1104900"/>
          </a:xfrm>
          <a:prstGeom prst="flowChartMagneticDisk">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Kho dữ liệu</a:t>
            </a:r>
            <a:endParaRPr lang="en-US"/>
          </a:p>
        </p:txBody>
      </p:sp>
      <p:sp>
        <p:nvSpPr>
          <p:cNvPr id="16" name="Cube 15"/>
          <p:cNvSpPr/>
          <p:nvPr/>
        </p:nvSpPr>
        <p:spPr>
          <a:xfrm>
            <a:off x="3276600" y="1295400"/>
            <a:ext cx="1524000" cy="1524000"/>
          </a:xfrm>
          <a:prstGeom prst="cube">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OLAP Cube</a:t>
            </a:r>
            <a:endParaRPr lang="en-US"/>
          </a:p>
        </p:txBody>
      </p:sp>
      <p:cxnSp>
        <p:nvCxnSpPr>
          <p:cNvPr id="19" name="Straight Arrow Connector 18"/>
          <p:cNvCxnSpPr/>
          <p:nvPr/>
        </p:nvCxnSpPr>
        <p:spPr>
          <a:xfrm>
            <a:off x="2291023" y="5829299"/>
            <a:ext cx="680777"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486400" y="5829299"/>
            <a:ext cx="914400"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429500" y="2590800"/>
            <a:ext cx="0" cy="2209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257800" y="2590800"/>
            <a:ext cx="1447800" cy="1600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5105400" y="1981200"/>
            <a:ext cx="12954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038600" y="2932684"/>
            <a:ext cx="0" cy="125831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257800" y="2057400"/>
            <a:ext cx="1018227" cy="369332"/>
          </a:xfrm>
          <a:prstGeom prst="rect">
            <a:avLst/>
          </a:prstGeom>
          <a:noFill/>
        </p:spPr>
        <p:txBody>
          <a:bodyPr wrap="none" rtlCol="0">
            <a:spAutoFit/>
          </a:bodyPr>
          <a:lstStyle/>
          <a:p>
            <a:r>
              <a:rPr lang="en-US" smtClean="0"/>
              <a:t>Process</a:t>
            </a:r>
            <a:endParaRPr lang="en-US"/>
          </a:p>
        </p:txBody>
      </p:sp>
      <p:sp>
        <p:nvSpPr>
          <p:cNvPr id="31" name="TextBox 30"/>
          <p:cNvSpPr txBox="1"/>
          <p:nvPr/>
        </p:nvSpPr>
        <p:spPr>
          <a:xfrm>
            <a:off x="2895600" y="3352800"/>
            <a:ext cx="1197764" cy="369332"/>
          </a:xfrm>
          <a:prstGeom prst="rect">
            <a:avLst/>
          </a:prstGeom>
          <a:noFill/>
        </p:spPr>
        <p:txBody>
          <a:bodyPr wrap="none" rtlCol="0">
            <a:spAutoFit/>
          </a:bodyPr>
          <a:lstStyle/>
          <a:p>
            <a:r>
              <a:rPr lang="en-US" smtClean="0"/>
              <a:t>ADOMDB</a:t>
            </a:r>
            <a:endParaRPr lang="en-US"/>
          </a:p>
        </p:txBody>
      </p:sp>
      <p:sp>
        <p:nvSpPr>
          <p:cNvPr id="1024" name="TextBox 1023"/>
          <p:cNvSpPr txBox="1"/>
          <p:nvPr/>
        </p:nvSpPr>
        <p:spPr>
          <a:xfrm>
            <a:off x="4976669" y="3200400"/>
            <a:ext cx="966931" cy="369332"/>
          </a:xfrm>
          <a:prstGeom prst="rect">
            <a:avLst/>
          </a:prstGeom>
          <a:noFill/>
        </p:spPr>
        <p:txBody>
          <a:bodyPr wrap="none" rtlCol="0">
            <a:spAutoFit/>
          </a:bodyPr>
          <a:lstStyle/>
          <a:p>
            <a:r>
              <a:rPr lang="en-US" smtClean="0"/>
              <a:t>OLEDB</a:t>
            </a:r>
            <a:endParaRPr lang="en-US"/>
          </a:p>
        </p:txBody>
      </p:sp>
      <p:sp>
        <p:nvSpPr>
          <p:cNvPr id="1025" name="TextBox 1024"/>
          <p:cNvSpPr txBox="1"/>
          <p:nvPr/>
        </p:nvSpPr>
        <p:spPr>
          <a:xfrm>
            <a:off x="7543800" y="3657600"/>
            <a:ext cx="607859" cy="369332"/>
          </a:xfrm>
          <a:prstGeom prst="rect">
            <a:avLst/>
          </a:prstGeom>
          <a:noFill/>
        </p:spPr>
        <p:txBody>
          <a:bodyPr wrap="none" rtlCol="0">
            <a:spAutoFit/>
          </a:bodyPr>
          <a:lstStyle/>
          <a:p>
            <a:r>
              <a:rPr lang="en-US" smtClean="0"/>
              <a:t>ETL</a:t>
            </a:r>
            <a:endParaRPr lang="en-US"/>
          </a:p>
        </p:txBody>
      </p:sp>
      <p:sp>
        <p:nvSpPr>
          <p:cNvPr id="36" name="TextBox 35"/>
          <p:cNvSpPr txBox="1"/>
          <p:nvPr/>
        </p:nvSpPr>
        <p:spPr>
          <a:xfrm>
            <a:off x="5510069" y="5288518"/>
            <a:ext cx="966931" cy="369332"/>
          </a:xfrm>
          <a:prstGeom prst="rect">
            <a:avLst/>
          </a:prstGeom>
          <a:noFill/>
        </p:spPr>
        <p:txBody>
          <a:bodyPr wrap="none" rtlCol="0">
            <a:spAutoFit/>
          </a:bodyPr>
          <a:lstStyle/>
          <a:p>
            <a:r>
              <a:rPr lang="en-US" smtClean="0"/>
              <a:t>OLEDB</a:t>
            </a:r>
            <a:endParaRPr lang="en-US"/>
          </a:p>
        </p:txBody>
      </p:sp>
    </p:spTree>
    <p:extLst>
      <p:ext uri="{BB962C8B-B14F-4D97-AF65-F5344CB8AC3E}">
        <p14:creationId xmlns:p14="http://schemas.microsoft.com/office/powerpoint/2010/main" val="42617981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3089313317"/>
              </p:ext>
            </p:extLst>
          </p:nvPr>
        </p:nvGraphicFramePr>
        <p:xfrm>
          <a:off x="-990600" y="990600"/>
          <a:ext cx="7714620" cy="514308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a:t>Hiện thực </a:t>
            </a:r>
            <a:r>
              <a:rPr lang="en-US" smtClean="0"/>
              <a:t>hóa</a:t>
            </a:r>
            <a:endParaRPr lang="en-US"/>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Slide Number Placeholder 7"/>
          <p:cNvSpPr>
            <a:spLocks noGrp="1"/>
          </p:cNvSpPr>
          <p:nvPr>
            <p:ph type="sldNum" sz="quarter" idx="12"/>
          </p:nvPr>
        </p:nvSpPr>
        <p:spPr/>
        <p:txBody>
          <a:bodyPr/>
          <a:lstStyle/>
          <a:p>
            <a:fld id="{845E3117-1AE7-4ACC-839B-C69B4E3F6E58}" type="slidenum">
              <a:rPr lang="en-US" smtClean="0"/>
              <a:pPr/>
              <a:t>18</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1710144520"/>
              </p:ext>
            </p:extLst>
          </p:nvPr>
        </p:nvGraphicFramePr>
        <p:xfrm>
          <a:off x="5029200" y="2209800"/>
          <a:ext cx="3810000" cy="3662680"/>
        </p:xfrm>
        <a:graphic>
          <a:graphicData uri="http://schemas.openxmlformats.org/drawingml/2006/table">
            <a:tbl>
              <a:tblPr firstRow="1" bandRow="1">
                <a:tableStyleId>{5C22544A-7EE6-4342-B048-85BDC9FD1C3A}</a:tableStyleId>
              </a:tblPr>
              <a:tblGrid>
                <a:gridCol w="1600200"/>
                <a:gridCol w="2209800"/>
              </a:tblGrid>
              <a:tr h="370840">
                <a:tc>
                  <a:txBody>
                    <a:bodyPr/>
                    <a:lstStyle/>
                    <a:p>
                      <a:r>
                        <a:rPr lang="en-US" sz="1200" smtClean="0"/>
                        <a:t>Ngữ</a:t>
                      </a:r>
                      <a:r>
                        <a:rPr lang="en-US" sz="1200" baseline="0" smtClean="0"/>
                        <a:t> cảnh</a:t>
                      </a:r>
                      <a:endParaRPr lang="en-US" sz="1200"/>
                    </a:p>
                  </a:txBody>
                  <a:tcPr/>
                </a:tc>
                <a:tc>
                  <a:txBody>
                    <a:bodyPr/>
                    <a:lstStyle/>
                    <a:p>
                      <a:r>
                        <a:rPr lang="en-US" sz="1200" smtClean="0"/>
                        <a:t>Giá</a:t>
                      </a:r>
                      <a:r>
                        <a:rPr lang="en-US" sz="1200" baseline="0" smtClean="0"/>
                        <a:t> trị</a:t>
                      </a:r>
                      <a:endParaRPr lang="en-US" sz="1200"/>
                    </a:p>
                  </a:txBody>
                  <a:tcPr/>
                </a:tc>
              </a:tr>
              <a:tr h="370840">
                <a:tc>
                  <a:txBody>
                    <a:bodyPr/>
                    <a:lstStyle/>
                    <a:p>
                      <a:r>
                        <a:rPr lang="en-US" sz="1200" b="1" smtClean="0"/>
                        <a:t>Bạn</a:t>
                      </a:r>
                      <a:r>
                        <a:rPr lang="en-US" sz="1200" b="1" baseline="0" smtClean="0"/>
                        <a:t> đồng hành</a:t>
                      </a:r>
                      <a:endParaRPr lang="en-US" sz="1200" b="1"/>
                    </a:p>
                  </a:txBody>
                  <a:tcPr/>
                </a:tc>
                <a:tc>
                  <a:txBody>
                    <a:bodyPr/>
                    <a:lstStyle/>
                    <a:p>
                      <a:r>
                        <a:rPr lang="pt-BR" sz="1200" b="1" kern="1200" smtClean="0">
                          <a:solidFill>
                            <a:schemeClr val="dk1"/>
                          </a:solidFill>
                          <a:effectLst/>
                          <a:latin typeface="+mn-lt"/>
                          <a:ea typeface="+mn-ea"/>
                          <a:cs typeface="+mn-cs"/>
                        </a:rPr>
                        <a:t>Một mình. </a:t>
                      </a:r>
                      <a:br>
                        <a:rPr lang="pt-BR" sz="1200" b="1" kern="1200" smtClean="0">
                          <a:solidFill>
                            <a:schemeClr val="dk1"/>
                          </a:solidFill>
                          <a:effectLst/>
                          <a:latin typeface="+mn-lt"/>
                          <a:ea typeface="+mn-ea"/>
                          <a:cs typeface="+mn-cs"/>
                        </a:rPr>
                      </a:br>
                      <a:r>
                        <a:rPr lang="pt-BR" sz="1200" b="1" kern="1200" smtClean="0">
                          <a:solidFill>
                            <a:schemeClr val="dk1"/>
                          </a:solidFill>
                          <a:effectLst/>
                          <a:latin typeface="+mn-lt"/>
                          <a:ea typeface="+mn-ea"/>
                          <a:cs typeface="+mn-cs"/>
                        </a:rPr>
                        <a:t>Bạn bè/đồng nghiệp.</a:t>
                      </a:r>
                    </a:p>
                    <a:p>
                      <a:r>
                        <a:rPr lang="pt-BR" sz="1200" b="1" kern="1200" smtClean="0">
                          <a:solidFill>
                            <a:schemeClr val="dk1"/>
                          </a:solidFill>
                          <a:effectLst/>
                          <a:latin typeface="+mn-lt"/>
                          <a:ea typeface="+mn-ea"/>
                          <a:cs typeface="+mn-cs"/>
                        </a:rPr>
                        <a:t>Gia đình.</a:t>
                      </a:r>
                      <a:br>
                        <a:rPr lang="pt-BR" sz="1200" b="1" kern="1200" smtClean="0">
                          <a:solidFill>
                            <a:schemeClr val="dk1"/>
                          </a:solidFill>
                          <a:effectLst/>
                          <a:latin typeface="+mn-lt"/>
                          <a:ea typeface="+mn-ea"/>
                          <a:cs typeface="+mn-cs"/>
                        </a:rPr>
                      </a:br>
                      <a:r>
                        <a:rPr lang="pt-BR" sz="1200" b="1" kern="1200" smtClean="0">
                          <a:solidFill>
                            <a:schemeClr val="dk1"/>
                          </a:solidFill>
                          <a:effectLst/>
                          <a:latin typeface="+mn-lt"/>
                          <a:ea typeface="+mn-ea"/>
                          <a:cs typeface="+mn-cs"/>
                        </a:rPr>
                        <a:t>Người yêu.</a:t>
                      </a:r>
                      <a:br>
                        <a:rPr lang="pt-BR" sz="1200" b="1" kern="1200" smtClean="0">
                          <a:solidFill>
                            <a:schemeClr val="dk1"/>
                          </a:solidFill>
                          <a:effectLst/>
                          <a:latin typeface="+mn-lt"/>
                          <a:ea typeface="+mn-ea"/>
                          <a:cs typeface="+mn-cs"/>
                        </a:rPr>
                      </a:br>
                      <a:r>
                        <a:rPr lang="pt-BR" sz="1200" b="1" kern="1200" smtClean="0">
                          <a:solidFill>
                            <a:schemeClr val="dk1"/>
                          </a:solidFill>
                          <a:effectLst/>
                          <a:latin typeface="+mn-lt"/>
                          <a:ea typeface="+mn-ea"/>
                          <a:cs typeface="+mn-cs"/>
                        </a:rPr>
                        <a:t>Trẻ em</a:t>
                      </a:r>
                      <a:endParaRPr lang="en-US" sz="1200" b="1"/>
                    </a:p>
                  </a:txBody>
                  <a:tcPr/>
                </a:tc>
              </a:tr>
              <a:tr h="370840">
                <a:tc>
                  <a:txBody>
                    <a:bodyPr/>
                    <a:lstStyle/>
                    <a:p>
                      <a:r>
                        <a:rPr lang="en-US" sz="1200" b="1" smtClean="0"/>
                        <a:t>Kinh phí</a:t>
                      </a:r>
                      <a:r>
                        <a:rPr lang="en-US" sz="1200" b="1" baseline="0" smtClean="0"/>
                        <a:t> du lịch</a:t>
                      </a:r>
                      <a:endParaRPr lang="en-US" sz="1200" b="1"/>
                    </a:p>
                  </a:txBody>
                  <a:tcPr/>
                </a:tc>
                <a:tc>
                  <a:txBody>
                    <a:bodyPr/>
                    <a:lstStyle/>
                    <a:p>
                      <a:r>
                        <a:rPr lang="pt-BR" sz="1200" b="1" kern="1200" smtClean="0">
                          <a:solidFill>
                            <a:schemeClr val="dk1"/>
                          </a:solidFill>
                          <a:effectLst/>
                          <a:latin typeface="+mn-lt"/>
                          <a:ea typeface="+mn-ea"/>
                          <a:cs typeface="+mn-cs"/>
                        </a:rPr>
                        <a:t>Chi tiêu tiết kiệm.</a:t>
                      </a:r>
                      <a:br>
                        <a:rPr lang="pt-BR" sz="1200" b="1" kern="1200" smtClean="0">
                          <a:solidFill>
                            <a:schemeClr val="dk1"/>
                          </a:solidFill>
                          <a:effectLst/>
                          <a:latin typeface="+mn-lt"/>
                          <a:ea typeface="+mn-ea"/>
                          <a:cs typeface="+mn-cs"/>
                        </a:rPr>
                      </a:br>
                      <a:r>
                        <a:rPr lang="pt-BR" sz="1200" b="1" kern="1200" smtClean="0">
                          <a:solidFill>
                            <a:schemeClr val="dk1"/>
                          </a:solidFill>
                          <a:effectLst/>
                          <a:latin typeface="+mn-lt"/>
                          <a:ea typeface="+mn-ea"/>
                          <a:cs typeface="+mn-cs"/>
                        </a:rPr>
                        <a:t>Bảo đảm cho chất lượng.</a:t>
                      </a:r>
                    </a:p>
                    <a:p>
                      <a:r>
                        <a:rPr lang="pt-BR" sz="1200" b="1" kern="1200" smtClean="0">
                          <a:solidFill>
                            <a:schemeClr val="dk1"/>
                          </a:solidFill>
                          <a:effectLst/>
                          <a:latin typeface="+mn-lt"/>
                          <a:ea typeface="+mn-ea"/>
                          <a:cs typeface="+mn-cs"/>
                        </a:rPr>
                        <a:t>Chi tiêu sang trọng.</a:t>
                      </a:r>
                      <a:endParaRPr lang="en-US" sz="1200" b="1"/>
                    </a:p>
                  </a:txBody>
                  <a:tcPr/>
                </a:tc>
              </a:tr>
              <a:tr h="370840">
                <a:tc>
                  <a:txBody>
                    <a:bodyPr/>
                    <a:lstStyle/>
                    <a:p>
                      <a:r>
                        <a:rPr lang="en-US" sz="1200" b="1" smtClean="0"/>
                        <a:t>Thời</a:t>
                      </a:r>
                      <a:r>
                        <a:rPr lang="en-US" sz="1200" b="1" baseline="0" smtClean="0"/>
                        <a:t> tiết</a:t>
                      </a:r>
                      <a:endParaRPr lang="en-US" sz="1200" b="1"/>
                    </a:p>
                  </a:txBody>
                  <a:tcPr/>
                </a:tc>
                <a:tc>
                  <a:txBody>
                    <a:bodyPr/>
                    <a:lstStyle/>
                    <a:p>
                      <a:r>
                        <a:rPr lang="en-US" sz="1200" b="1" smtClean="0"/>
                        <a:t>Trong xanh.</a:t>
                      </a:r>
                    </a:p>
                    <a:p>
                      <a:r>
                        <a:rPr lang="en-US" sz="1200" b="1" smtClean="0"/>
                        <a:t>Nắng.</a:t>
                      </a:r>
                    </a:p>
                    <a:p>
                      <a:r>
                        <a:rPr lang="en-US" sz="1200" b="1" smtClean="0"/>
                        <a:t>Âm</a:t>
                      </a:r>
                      <a:r>
                        <a:rPr lang="en-US" sz="1200" b="1" baseline="0" smtClean="0"/>
                        <a:t> u, nhiều mây.</a:t>
                      </a:r>
                    </a:p>
                    <a:p>
                      <a:r>
                        <a:rPr lang="en-US" sz="1200" b="1" baseline="0" smtClean="0"/>
                        <a:t>Mưa</a:t>
                      </a:r>
                      <a:endParaRPr lang="en-US" sz="1200" b="1"/>
                    </a:p>
                  </a:txBody>
                  <a:tcPr/>
                </a:tc>
              </a:tr>
              <a:tr h="370840">
                <a:tc>
                  <a:txBody>
                    <a:bodyPr/>
                    <a:lstStyle/>
                    <a:p>
                      <a:r>
                        <a:rPr lang="en-US" sz="1200" b="1" smtClean="0"/>
                        <a:t>Thời</a:t>
                      </a:r>
                      <a:r>
                        <a:rPr lang="en-US" sz="1200" b="1" baseline="0" smtClean="0"/>
                        <a:t> gian </a:t>
                      </a:r>
                    </a:p>
                    <a:p>
                      <a:r>
                        <a:rPr lang="en-US" sz="1200" b="1" baseline="0" smtClean="0"/>
                        <a:t>(cấu trúc phân cấp)</a:t>
                      </a:r>
                      <a:endParaRPr lang="en-US" sz="1200" b="1"/>
                    </a:p>
                  </a:txBody>
                  <a:tcPr/>
                </a:tc>
                <a:tc>
                  <a:txBody>
                    <a:bodyPr/>
                    <a:lstStyle/>
                    <a:p>
                      <a:r>
                        <a:rPr lang="en-US" sz="1200" b="1" smtClean="0"/>
                        <a:t>Ngày,</a:t>
                      </a:r>
                      <a:r>
                        <a:rPr lang="en-US" sz="1200" b="1" baseline="0" smtClean="0"/>
                        <a:t> tháng, năm.</a:t>
                      </a:r>
                    </a:p>
                    <a:p>
                      <a:r>
                        <a:rPr lang="en-US" sz="1200" b="1" baseline="0" smtClean="0"/>
                        <a:t>Buổi.</a:t>
                      </a:r>
                    </a:p>
                    <a:p>
                      <a:r>
                        <a:rPr lang="en-US" sz="1200" b="1" baseline="0" smtClean="0"/>
                        <a:t>Tuần</a:t>
                      </a:r>
                    </a:p>
                    <a:p>
                      <a:r>
                        <a:rPr lang="en-US" sz="1200" b="1" baseline="0" smtClean="0"/>
                        <a:t>Mùa</a:t>
                      </a:r>
                      <a:endParaRPr lang="en-US" sz="1200" b="1"/>
                    </a:p>
                  </a:txBody>
                  <a:tcPr/>
                </a:tc>
              </a:tr>
            </a:tbl>
          </a:graphicData>
        </a:graphic>
      </p:graphicFrame>
    </p:spTree>
    <p:extLst>
      <p:ext uri="{BB962C8B-B14F-4D97-AF65-F5344CB8AC3E}">
        <p14:creationId xmlns:p14="http://schemas.microsoft.com/office/powerpoint/2010/main" val="1559855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Hiện thực </a:t>
            </a:r>
            <a:r>
              <a:rPr lang="en-US" smtClean="0"/>
              <a:t>hóa</a:t>
            </a:r>
            <a:endParaRPr lang="en-US"/>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p:cNvPicPr/>
          <p:nvPr/>
        </p:nvPicPr>
        <p:blipFill>
          <a:blip r:embed="rId2"/>
          <a:stretch>
            <a:fillRect/>
          </a:stretch>
        </p:blipFill>
        <p:spPr>
          <a:xfrm>
            <a:off x="228600" y="914400"/>
            <a:ext cx="1619788" cy="2667000"/>
          </a:xfrm>
          <a:prstGeom prst="rect">
            <a:avLst/>
          </a:prstGeom>
        </p:spPr>
      </p:pic>
      <p:pic>
        <p:nvPicPr>
          <p:cNvPr id="8" name="Picture 7"/>
          <p:cNvPicPr/>
          <p:nvPr/>
        </p:nvPicPr>
        <p:blipFill>
          <a:blip r:embed="rId3"/>
          <a:stretch>
            <a:fillRect/>
          </a:stretch>
        </p:blipFill>
        <p:spPr>
          <a:xfrm>
            <a:off x="1971243" y="914399"/>
            <a:ext cx="1610157" cy="2667001"/>
          </a:xfrm>
          <a:prstGeom prst="rect">
            <a:avLst/>
          </a:prstGeom>
        </p:spPr>
      </p:pic>
      <p:pic>
        <p:nvPicPr>
          <p:cNvPr id="9" name="Picture 8"/>
          <p:cNvPicPr/>
          <p:nvPr/>
        </p:nvPicPr>
        <p:blipFill>
          <a:blip r:embed="rId4"/>
          <a:stretch>
            <a:fillRect/>
          </a:stretch>
        </p:blipFill>
        <p:spPr>
          <a:xfrm>
            <a:off x="251580" y="3733801"/>
            <a:ext cx="1619789" cy="2675474"/>
          </a:xfrm>
          <a:prstGeom prst="rect">
            <a:avLst/>
          </a:prstGeom>
        </p:spPr>
      </p:pic>
      <p:pic>
        <p:nvPicPr>
          <p:cNvPr id="10" name="Picture 9"/>
          <p:cNvPicPr/>
          <p:nvPr/>
        </p:nvPicPr>
        <p:blipFill>
          <a:blip r:embed="rId5"/>
          <a:stretch>
            <a:fillRect/>
          </a:stretch>
        </p:blipFill>
        <p:spPr>
          <a:xfrm>
            <a:off x="1990124" y="3733803"/>
            <a:ext cx="1614256" cy="2675471"/>
          </a:xfrm>
          <a:prstGeom prst="rect">
            <a:avLst/>
          </a:prstGeom>
        </p:spPr>
      </p:pic>
      <p:pic>
        <p:nvPicPr>
          <p:cNvPr id="11" name="Picture 10"/>
          <p:cNvPicPr/>
          <p:nvPr/>
        </p:nvPicPr>
        <p:blipFill>
          <a:blip r:embed="rId6"/>
          <a:stretch>
            <a:fillRect/>
          </a:stretch>
        </p:blipFill>
        <p:spPr>
          <a:xfrm>
            <a:off x="3724068" y="914400"/>
            <a:ext cx="1609932" cy="2667000"/>
          </a:xfrm>
          <a:prstGeom prst="rect">
            <a:avLst/>
          </a:prstGeom>
        </p:spPr>
      </p:pic>
      <p:pic>
        <p:nvPicPr>
          <p:cNvPr id="12" name="Picture 11"/>
          <p:cNvPicPr/>
          <p:nvPr/>
        </p:nvPicPr>
        <p:blipFill>
          <a:blip r:embed="rId7"/>
          <a:stretch>
            <a:fillRect/>
          </a:stretch>
        </p:blipFill>
        <p:spPr>
          <a:xfrm>
            <a:off x="5486400" y="914400"/>
            <a:ext cx="1620038" cy="2667000"/>
          </a:xfrm>
          <a:prstGeom prst="rect">
            <a:avLst/>
          </a:prstGeom>
        </p:spPr>
      </p:pic>
      <p:pic>
        <p:nvPicPr>
          <p:cNvPr id="13" name="Picture 12"/>
          <p:cNvPicPr/>
          <p:nvPr/>
        </p:nvPicPr>
        <p:blipFill>
          <a:blip r:embed="rId8"/>
          <a:stretch>
            <a:fillRect/>
          </a:stretch>
        </p:blipFill>
        <p:spPr>
          <a:xfrm>
            <a:off x="3754831" y="3733803"/>
            <a:ext cx="1602149" cy="2643897"/>
          </a:xfrm>
          <a:prstGeom prst="rect">
            <a:avLst/>
          </a:prstGeom>
        </p:spPr>
      </p:pic>
      <p:pic>
        <p:nvPicPr>
          <p:cNvPr id="14" name="Picture 13"/>
          <p:cNvPicPr/>
          <p:nvPr/>
        </p:nvPicPr>
        <p:blipFill>
          <a:blip r:embed="rId9"/>
          <a:stretch>
            <a:fillRect/>
          </a:stretch>
        </p:blipFill>
        <p:spPr>
          <a:xfrm>
            <a:off x="7316799" y="3742278"/>
            <a:ext cx="1598601" cy="2635422"/>
          </a:xfrm>
          <a:prstGeom prst="rect">
            <a:avLst/>
          </a:prstGeom>
        </p:spPr>
      </p:pic>
      <p:pic>
        <p:nvPicPr>
          <p:cNvPr id="15" name="Picture 14"/>
          <p:cNvPicPr/>
          <p:nvPr/>
        </p:nvPicPr>
        <p:blipFill>
          <a:blip r:embed="rId10"/>
          <a:stretch>
            <a:fillRect/>
          </a:stretch>
        </p:blipFill>
        <p:spPr>
          <a:xfrm>
            <a:off x="7293819" y="914400"/>
            <a:ext cx="1621581" cy="2667000"/>
          </a:xfrm>
          <a:prstGeom prst="rect">
            <a:avLst/>
          </a:prstGeom>
        </p:spPr>
      </p:pic>
      <p:pic>
        <p:nvPicPr>
          <p:cNvPr id="16" name="Picture 15"/>
          <p:cNvPicPr/>
          <p:nvPr/>
        </p:nvPicPr>
        <p:blipFill>
          <a:blip r:embed="rId11"/>
          <a:stretch>
            <a:fillRect/>
          </a:stretch>
        </p:blipFill>
        <p:spPr>
          <a:xfrm>
            <a:off x="5516545" y="3722251"/>
            <a:ext cx="1612873" cy="2667000"/>
          </a:xfrm>
          <a:prstGeom prst="rect">
            <a:avLst/>
          </a:prstGeom>
        </p:spPr>
      </p:pic>
      <p:sp>
        <p:nvSpPr>
          <p:cNvPr id="3" name="Slide Number Placeholder 2"/>
          <p:cNvSpPr>
            <a:spLocks noGrp="1"/>
          </p:cNvSpPr>
          <p:nvPr>
            <p:ph type="sldNum" sz="quarter" idx="12"/>
          </p:nvPr>
        </p:nvSpPr>
        <p:spPr/>
        <p:txBody>
          <a:bodyPr/>
          <a:lstStyle/>
          <a:p>
            <a:fld id="{845E3117-1AE7-4ACC-839B-C69B4E3F6E58}" type="slidenum">
              <a:rPr lang="en-US" smtClean="0"/>
              <a:pPr/>
              <a:t>19</a:t>
            </a:fld>
            <a:endParaRPr lang="en-US"/>
          </a:p>
        </p:txBody>
      </p:sp>
    </p:spTree>
    <p:extLst>
      <p:ext uri="{BB962C8B-B14F-4D97-AF65-F5344CB8AC3E}">
        <p14:creationId xmlns:p14="http://schemas.microsoft.com/office/powerpoint/2010/main" val="6194590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mtClean="0"/>
              <a:t>Nội dung trình bày</a:t>
            </a:r>
            <a:endParaRPr lang="en-US"/>
          </a:p>
        </p:txBody>
      </p:sp>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31513"/>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chiều </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2</a:t>
            </a:fld>
            <a:endParaRPr lang="en-US"/>
          </a:p>
        </p:txBody>
      </p:sp>
    </p:spTree>
    <p:extLst>
      <p:ext uri="{BB962C8B-B14F-4D97-AF65-F5344CB8AC3E}">
        <p14:creationId xmlns:p14="http://schemas.microsoft.com/office/powerpoint/2010/main" val="21494274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09664"/>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chiều</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solidFill>
                  <a:srgbClr val="FFFF00"/>
                </a:solidFill>
              </a:rPr>
              <a:t>Đánh giá và kết luận</a:t>
            </a:r>
            <a:endParaRPr lang="en-US" sz="2400">
              <a:solidFill>
                <a:srgbClr val="FFFF00"/>
              </a:solidFill>
            </a:endParaRPr>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20</a:t>
            </a:fld>
            <a:endParaRPr lang="en-US"/>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kết </a:t>
            </a:r>
            <a:r>
              <a:rPr lang="en-US" smtClean="0"/>
              <a:t>luận</a:t>
            </a:r>
            <a:endParaRPr lang="en-US"/>
          </a:p>
        </p:txBody>
      </p:sp>
      <p:sp>
        <p:nvSpPr>
          <p:cNvPr id="3" name="Content Placeholder 2"/>
          <p:cNvSpPr>
            <a:spLocks noGrp="1"/>
          </p:cNvSpPr>
          <p:nvPr>
            <p:ph idx="1"/>
          </p:nvPr>
        </p:nvSpPr>
        <p:spPr/>
        <p:txBody>
          <a:bodyPr/>
          <a:lstStyle/>
          <a:p>
            <a:r>
              <a:rPr lang="en-US" sz="2400" smtClean="0">
                <a:solidFill>
                  <a:schemeClr val="tx1"/>
                </a:solidFill>
              </a:rPr>
              <a:t>Thực nghiệm với bộ dữ liệu Movielens (100.000 dòng, không chứa các điều kiện ngữ cảnh):</a:t>
            </a:r>
            <a:endParaRPr lang="en-US" sz="240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707657891"/>
              </p:ext>
            </p:extLst>
          </p:nvPr>
        </p:nvGraphicFramePr>
        <p:xfrm>
          <a:off x="25400" y="2209800"/>
          <a:ext cx="9086693" cy="1061748"/>
        </p:xfrm>
        <a:graphic>
          <a:graphicData uri="http://schemas.openxmlformats.org/drawingml/2006/table">
            <a:tbl>
              <a:tblPr firstRow="1" firstCol="1" bandRow="1">
                <a:tableStyleId>{5C22544A-7EE6-4342-B048-85BDC9FD1C3A}</a:tableStyleId>
              </a:tblPr>
              <a:tblGrid>
                <a:gridCol w="826063"/>
                <a:gridCol w="826063"/>
                <a:gridCol w="826063"/>
                <a:gridCol w="826063"/>
                <a:gridCol w="826063"/>
                <a:gridCol w="826063"/>
                <a:gridCol w="826063"/>
                <a:gridCol w="826063"/>
                <a:gridCol w="826063"/>
                <a:gridCol w="826063"/>
                <a:gridCol w="826063"/>
              </a:tblGrid>
              <a:tr h="408911">
                <a:tc>
                  <a:txBody>
                    <a:bodyPr/>
                    <a:lstStyle/>
                    <a:p>
                      <a:pPr algn="ctr">
                        <a:lnSpc>
                          <a:spcPct val="150000"/>
                        </a:lnSpc>
                        <a:spcAft>
                          <a:spcPts val="0"/>
                        </a:spcAft>
                      </a:pPr>
                      <a:r>
                        <a:rPr lang="en-US" sz="2100">
                          <a:effectLst/>
                        </a:rPr>
                        <a:t>Lần</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1</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2</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3</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4</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5</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6</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7</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8</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9</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10</a:t>
                      </a:r>
                      <a:endParaRPr lang="en-US" sz="1700">
                        <a:effectLst/>
                        <a:latin typeface="Calibri"/>
                        <a:cs typeface="Times New Roman"/>
                      </a:endParaRPr>
                    </a:p>
                  </a:txBody>
                  <a:tcPr marL="109710" marR="109710" marT="0" marB="0"/>
                </a:tc>
              </a:tr>
              <a:tr h="581688">
                <a:tc>
                  <a:txBody>
                    <a:bodyPr/>
                    <a:lstStyle/>
                    <a:p>
                      <a:pPr algn="ctr">
                        <a:lnSpc>
                          <a:spcPct val="150000"/>
                        </a:lnSpc>
                        <a:spcAft>
                          <a:spcPts val="0"/>
                        </a:spcAft>
                      </a:pPr>
                      <a:r>
                        <a:rPr lang="en-US" sz="2100">
                          <a:effectLst/>
                        </a:rPr>
                        <a:t>MAE</a:t>
                      </a:r>
                      <a:endParaRPr lang="en-US" sz="1700">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0.7456</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0.7709</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0.7522</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0.7628</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0.7438</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0.7552</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0.7472</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0.7509</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0.7775</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0.7722</a:t>
                      </a:r>
                      <a:endParaRPr lang="en-US" sz="1400" b="1">
                        <a:effectLst/>
                        <a:latin typeface="Calibri"/>
                        <a:cs typeface="Times New Roman"/>
                      </a:endParaRPr>
                    </a:p>
                  </a:txBody>
                  <a:tcPr marL="109710" marR="109710" marT="0" marB="0"/>
                </a:tc>
              </a:tr>
            </a:tbl>
          </a:graphicData>
        </a:graphic>
      </p:graphicFrame>
      <mc:AlternateContent xmlns:mc="http://schemas.openxmlformats.org/markup-compatibility/2006" xmlns:a14="http://schemas.microsoft.com/office/drawing/2010/main">
        <mc:Choice Requires="a14">
          <p:sp>
            <p:nvSpPr>
              <p:cNvPr id="6" name="TextBox 5"/>
              <p:cNvSpPr txBox="1"/>
              <p:nvPr/>
            </p:nvSpPr>
            <p:spPr>
              <a:xfrm>
                <a:off x="228600" y="3581400"/>
                <a:ext cx="8763000" cy="1938992"/>
              </a:xfrm>
              <a:prstGeom prst="rect">
                <a:avLst/>
              </a:prstGeom>
              <a:noFill/>
            </p:spPr>
            <p:txBody>
              <a:bodyPr wrap="square" rtlCol="0">
                <a:spAutoFit/>
              </a:bodyPr>
              <a:lstStyle/>
              <a:p>
                <a:pPr algn="just"/>
                <a:r>
                  <a:rPr lang="en-US" sz="2400" smtClean="0">
                    <a:latin typeface="+mj-lt"/>
                  </a:rPr>
                  <a:t>Mean Absolute Error (</a:t>
                </a:r>
                <a:r>
                  <a:rPr lang="en-US" sz="2400">
                    <a:latin typeface="+mj-lt"/>
                  </a:rPr>
                  <a:t>MAE</a:t>
                </a:r>
                <a:r>
                  <a:rPr lang="en-US" sz="2400" smtClean="0">
                    <a:latin typeface="+mj-lt"/>
                  </a:rPr>
                  <a:t>): </a:t>
                </a:r>
                <a:r>
                  <a:rPr lang="en-US" sz="2400">
                    <a:latin typeface="+mj-lt"/>
                  </a:rPr>
                  <a:t>độ sai lệch trong kết quả dự đoán của thuật toán. </a:t>
                </a:r>
                <a:endParaRPr lang="en-US" sz="2400" smtClean="0">
                  <a:latin typeface="+mj-lt"/>
                </a:endParaRPr>
              </a:p>
              <a:p>
                <a:pPr algn="just"/>
                <a:endParaRPr lang="en-US" sz="2400">
                  <a:latin typeface="+mj-lt"/>
                </a:endParaRPr>
              </a:p>
              <a:p>
                <a:pPr algn="just"/>
                <a:r>
                  <a:rPr lang="en-US" sz="2400" i="1" u="sng" smtClean="0">
                    <a:solidFill>
                      <a:schemeClr val="tx2"/>
                    </a:solidFill>
                    <a:latin typeface="+mj-lt"/>
                  </a:rPr>
                  <a:t>Ví dụ:</a:t>
                </a:r>
                <a:r>
                  <a:rPr lang="en-US" sz="2400" smtClean="0">
                    <a:latin typeface="+mj-lt"/>
                  </a:rPr>
                  <a:t> </a:t>
                </a:r>
                <a:r>
                  <a:rPr lang="en-US" sz="2400">
                    <a:latin typeface="+mj-lt"/>
                  </a:rPr>
                  <a:t>MAE = 1 nghĩa là thuật toán có khả năng dự đoán các chỉ số với </a:t>
                </a:r>
                <a:r>
                  <a:rPr lang="en-US" sz="2400" smtClean="0">
                    <a:latin typeface="+mj-lt"/>
                  </a:rPr>
                  <a:t>sai số là </a:t>
                </a:r>
                <a14:m>
                  <m:oMath xmlns:m="http://schemas.openxmlformats.org/officeDocument/2006/math">
                    <m:r>
                      <a:rPr lang="en-US" sz="2400" i="1">
                        <a:latin typeface="Cambria Math"/>
                      </a:rPr>
                      <m:t>±1</m:t>
                    </m:r>
                  </m:oMath>
                </a14:m>
                <a:r>
                  <a:rPr lang="en-US" sz="2400">
                    <a:latin typeface="+mj-lt"/>
                  </a:rPr>
                  <a:t>.</a:t>
                </a:r>
              </a:p>
            </p:txBody>
          </p:sp>
        </mc:Choice>
        <mc:Fallback xmlns="">
          <p:sp>
            <p:nvSpPr>
              <p:cNvPr id="6" name="TextBox 5"/>
              <p:cNvSpPr txBox="1">
                <a:spLocks noRot="1" noChangeAspect="1" noMove="1" noResize="1" noEditPoints="1" noAdjustHandles="1" noChangeArrowheads="1" noChangeShapeType="1" noTextEdit="1"/>
              </p:cNvSpPr>
              <p:nvPr/>
            </p:nvSpPr>
            <p:spPr>
              <a:xfrm>
                <a:off x="228600" y="3581400"/>
                <a:ext cx="8763000" cy="1938992"/>
              </a:xfrm>
              <a:prstGeom prst="rect">
                <a:avLst/>
              </a:prstGeom>
              <a:blipFill rotWithShape="1">
                <a:blip r:embed="rId2"/>
                <a:stretch>
                  <a:fillRect l="-1113" t="-2201" r="-1044" b="-6289"/>
                </a:stretch>
              </a:blipFill>
            </p:spPr>
            <p:txBody>
              <a:bodyPr/>
              <a:lstStyle/>
              <a:p>
                <a:r>
                  <a:rPr lang="en-US">
                    <a:noFill/>
                  </a:rPr>
                  <a:t> </a:t>
                </a:r>
              </a:p>
            </p:txBody>
          </p:sp>
        </mc:Fallback>
      </mc:AlternateContent>
      <p:sp>
        <p:nvSpPr>
          <p:cNvPr id="7" name="TextBox 6"/>
          <p:cNvSpPr txBox="1"/>
          <p:nvPr/>
        </p:nvSpPr>
        <p:spPr>
          <a:xfrm>
            <a:off x="1679377" y="5715000"/>
            <a:ext cx="6003567" cy="461665"/>
          </a:xfrm>
          <a:prstGeom prst="rect">
            <a:avLst/>
          </a:prstGeom>
          <a:noFill/>
        </p:spPr>
        <p:txBody>
          <a:bodyPr wrap="none" rtlCol="0">
            <a:spAutoFit/>
          </a:bodyPr>
          <a:lstStyle/>
          <a:p>
            <a:pPr algn="just"/>
            <a:r>
              <a:rPr lang="en-US" sz="2400"/>
              <a:t>MAE trung bình của 10 </a:t>
            </a:r>
            <a:r>
              <a:rPr lang="en-US" sz="2400" smtClean="0"/>
              <a:t>lần chạy là </a:t>
            </a:r>
            <a:r>
              <a:rPr lang="en-US" sz="2400" smtClean="0">
                <a:solidFill>
                  <a:srgbClr val="FFFF00"/>
                </a:solidFill>
              </a:rPr>
              <a:t>0.7578</a:t>
            </a:r>
            <a:r>
              <a:rPr lang="en-US" sz="2400"/>
              <a:t>.</a:t>
            </a:r>
          </a:p>
        </p:txBody>
      </p:sp>
      <p:sp>
        <p:nvSpPr>
          <p:cNvPr id="8" name="Slide Number Placeholder 7"/>
          <p:cNvSpPr>
            <a:spLocks noGrp="1"/>
          </p:cNvSpPr>
          <p:nvPr>
            <p:ph type="sldNum" sz="quarter" idx="12"/>
          </p:nvPr>
        </p:nvSpPr>
        <p:spPr/>
        <p:txBody>
          <a:bodyPr/>
          <a:lstStyle/>
          <a:p>
            <a:fld id="{845E3117-1AE7-4ACC-839B-C69B4E3F6E58}" type="slidenum">
              <a:rPr lang="en-US" smtClean="0"/>
              <a:pPr/>
              <a:t>21</a:t>
            </a:fld>
            <a:endParaRPr lang="en-US"/>
          </a:p>
        </p:txBody>
      </p:sp>
    </p:spTree>
    <p:extLst>
      <p:ext uri="{BB962C8B-B14F-4D97-AF65-F5344CB8AC3E}">
        <p14:creationId xmlns:p14="http://schemas.microsoft.com/office/powerpoint/2010/main" val="5470686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kết </a:t>
            </a:r>
            <a:r>
              <a:rPr lang="en-US" smtClean="0"/>
              <a:t>luận</a:t>
            </a:r>
            <a:endParaRPr lang="en-US"/>
          </a:p>
        </p:txBody>
      </p:sp>
      <p:sp>
        <p:nvSpPr>
          <p:cNvPr id="3" name="Content Placeholder 2"/>
          <p:cNvSpPr>
            <a:spLocks noGrp="1"/>
          </p:cNvSpPr>
          <p:nvPr>
            <p:ph idx="1"/>
          </p:nvPr>
        </p:nvSpPr>
        <p:spPr/>
        <p:txBody>
          <a:bodyPr/>
          <a:lstStyle/>
          <a:p>
            <a:r>
              <a:rPr lang="en-US" sz="2400" smtClean="0">
                <a:solidFill>
                  <a:schemeClr val="tx1"/>
                </a:solidFill>
              </a:rPr>
              <a:t>Thực nghiệm với bộ dữ liệu thu thập thực tế </a:t>
            </a:r>
            <a:r>
              <a:rPr lang="en-US" sz="2400" smtClean="0">
                <a:solidFill>
                  <a:schemeClr val="tx1"/>
                </a:solidFill>
              </a:rPr>
              <a:t>(</a:t>
            </a:r>
            <a:r>
              <a:rPr lang="en-US" sz="2400" smtClean="0">
                <a:solidFill>
                  <a:schemeClr val="tx1"/>
                </a:solidFill>
              </a:rPr>
              <a:t>82</a:t>
            </a:r>
            <a:r>
              <a:rPr lang="en-US" sz="2400" smtClean="0">
                <a:solidFill>
                  <a:schemeClr val="tx1"/>
                </a:solidFill>
              </a:rPr>
              <a:t>0 </a:t>
            </a:r>
            <a:r>
              <a:rPr lang="en-US" sz="2400" smtClean="0">
                <a:solidFill>
                  <a:schemeClr val="tx1"/>
                </a:solidFill>
              </a:rPr>
              <a:t>dòng, </a:t>
            </a:r>
            <a:r>
              <a:rPr lang="en-US" sz="2400" smtClean="0">
                <a:solidFill>
                  <a:schemeClr val="tx1"/>
                </a:solidFill>
              </a:rPr>
              <a:t>178 người dùng, chứa </a:t>
            </a:r>
            <a:r>
              <a:rPr lang="en-US" sz="2400" smtClean="0">
                <a:solidFill>
                  <a:schemeClr val="tx1"/>
                </a:solidFill>
              </a:rPr>
              <a:t>các điều kiện ngữ cảnh):</a:t>
            </a:r>
            <a:endParaRPr lang="en-US" sz="2400">
              <a:solidFill>
                <a:schemeClr val="tx1"/>
              </a:solidFill>
            </a:endParaRPr>
          </a:p>
        </p:txBody>
      </p:sp>
      <p:sp>
        <p:nvSpPr>
          <p:cNvPr id="4" name="Footer Placeholder 3"/>
          <p:cNvSpPr>
            <a:spLocks noGrp="1"/>
          </p:cNvSpPr>
          <p:nvPr>
            <p:ph type="ftr" sz="quarter" idx="11"/>
          </p:nvPr>
        </p:nvSpPr>
        <p:spPr>
          <a:xfrm>
            <a:off x="6096000" y="6346824"/>
            <a:ext cx="1790700" cy="307975"/>
          </a:xfrm>
        </p:spPr>
        <p:txBody>
          <a:bodyPr/>
          <a:lstStyle/>
          <a:p>
            <a:r>
              <a:rPr lang="en-US" smtClean="0"/>
              <a:t>http://www.uit.edu.vn</a:t>
            </a:r>
            <a:endParaRPr lang="en-US"/>
          </a:p>
        </p:txBody>
      </p:sp>
      <p:graphicFrame>
        <p:nvGraphicFramePr>
          <p:cNvPr id="7" name="Chart 6"/>
          <p:cNvGraphicFramePr>
            <a:graphicFrameLocks/>
          </p:cNvGraphicFramePr>
          <p:nvPr>
            <p:extLst>
              <p:ext uri="{D42A27DB-BD31-4B8C-83A1-F6EECF244321}">
                <p14:modId xmlns:p14="http://schemas.microsoft.com/office/powerpoint/2010/main" val="4067347772"/>
              </p:ext>
            </p:extLst>
          </p:nvPr>
        </p:nvGraphicFramePr>
        <p:xfrm>
          <a:off x="838199" y="1904999"/>
          <a:ext cx="3810000" cy="254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p:cNvGraphicFramePr>
          <p:nvPr>
            <p:extLst>
              <p:ext uri="{D42A27DB-BD31-4B8C-83A1-F6EECF244321}">
                <p14:modId xmlns:p14="http://schemas.microsoft.com/office/powerpoint/2010/main" val="2941197691"/>
              </p:ext>
            </p:extLst>
          </p:nvPr>
        </p:nvGraphicFramePr>
        <p:xfrm>
          <a:off x="1447799" y="3962399"/>
          <a:ext cx="2743200" cy="27432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a:graphicFrameLocks/>
          </p:cNvGraphicFramePr>
          <p:nvPr>
            <p:extLst>
              <p:ext uri="{D42A27DB-BD31-4B8C-83A1-F6EECF244321}">
                <p14:modId xmlns:p14="http://schemas.microsoft.com/office/powerpoint/2010/main" val="1647245656"/>
              </p:ext>
            </p:extLst>
          </p:nvPr>
        </p:nvGraphicFramePr>
        <p:xfrm>
          <a:off x="4343399" y="4038599"/>
          <a:ext cx="3207327"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p:cNvGraphicFramePr>
            <a:graphicFrameLocks/>
          </p:cNvGraphicFramePr>
          <p:nvPr>
            <p:extLst>
              <p:ext uri="{D42A27DB-BD31-4B8C-83A1-F6EECF244321}">
                <p14:modId xmlns:p14="http://schemas.microsoft.com/office/powerpoint/2010/main" val="618978712"/>
              </p:ext>
            </p:extLst>
          </p:nvPr>
        </p:nvGraphicFramePr>
        <p:xfrm>
          <a:off x="4495800" y="1752600"/>
          <a:ext cx="3558744" cy="2971800"/>
        </p:xfrm>
        <a:graphic>
          <a:graphicData uri="http://schemas.openxmlformats.org/drawingml/2006/chart">
            <c:chart xmlns:c="http://schemas.openxmlformats.org/drawingml/2006/chart" xmlns:r="http://schemas.openxmlformats.org/officeDocument/2006/relationships" r:id="rId5"/>
          </a:graphicData>
        </a:graphic>
      </p:graphicFrame>
      <p:sp>
        <p:nvSpPr>
          <p:cNvPr id="11" name="Slide Number Placeholder 7"/>
          <p:cNvSpPr>
            <a:spLocks noGrp="1"/>
          </p:cNvSpPr>
          <p:nvPr>
            <p:ph type="sldNum" sz="quarter" idx="12"/>
          </p:nvPr>
        </p:nvSpPr>
        <p:spPr>
          <a:xfrm>
            <a:off x="1498600" y="6515100"/>
            <a:ext cx="1295400" cy="244475"/>
          </a:xfrm>
        </p:spPr>
        <p:txBody>
          <a:bodyPr/>
          <a:lstStyle/>
          <a:p>
            <a:fld id="{845E3117-1AE7-4ACC-839B-C69B4E3F6E58}" type="slidenum">
              <a:rPr lang="en-US" smtClean="0"/>
              <a:pPr/>
              <a:t>22</a:t>
            </a:fld>
            <a:endParaRPr lang="en-US"/>
          </a:p>
        </p:txBody>
      </p:sp>
    </p:spTree>
    <p:extLst>
      <p:ext uri="{BB962C8B-B14F-4D97-AF65-F5344CB8AC3E}">
        <p14:creationId xmlns:p14="http://schemas.microsoft.com/office/powerpoint/2010/main" val="20841134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kết </a:t>
            </a:r>
            <a:r>
              <a:rPr lang="en-US" smtClean="0"/>
              <a:t>luận</a:t>
            </a:r>
            <a:endParaRPr lang="en-US"/>
          </a:p>
        </p:txBody>
      </p:sp>
      <p:sp>
        <p:nvSpPr>
          <p:cNvPr id="3" name="Content Placeholder 2"/>
          <p:cNvSpPr>
            <a:spLocks noGrp="1"/>
          </p:cNvSpPr>
          <p:nvPr>
            <p:ph idx="1"/>
          </p:nvPr>
        </p:nvSpPr>
        <p:spPr/>
        <p:txBody>
          <a:bodyPr/>
          <a:lstStyle/>
          <a:p>
            <a:pPr algn="just"/>
            <a:r>
              <a:rPr lang="en-US" sz="2400" smtClean="0">
                <a:solidFill>
                  <a:schemeClr val="tx1"/>
                </a:solidFill>
              </a:rPr>
              <a:t>Chỉ số MAE.</a:t>
            </a:r>
            <a:endParaRPr lang="en-US" sz="2400" smtClean="0">
              <a:solidFill>
                <a:schemeClr val="tx1"/>
              </a:solidFill>
            </a:endParaRPr>
          </a:p>
          <a:p>
            <a:pPr algn="just"/>
            <a:r>
              <a:rPr lang="en-US" sz="2400" smtClean="0">
                <a:solidFill>
                  <a:schemeClr val="tx1"/>
                </a:solidFill>
              </a:rPr>
              <a:t>Hệ số biến thiên </a:t>
            </a:r>
            <a:r>
              <a:rPr lang="en-US" sz="2400" i="1" smtClean="0"/>
              <a:t>(</a:t>
            </a:r>
            <a:r>
              <a:rPr lang="en-US" sz="2400" i="1" smtClean="0"/>
              <a:t>coefficient </a:t>
            </a:r>
            <a:r>
              <a:rPr lang="en-US" sz="2400" i="1"/>
              <a:t>of variation </a:t>
            </a:r>
            <a:r>
              <a:rPr lang="en-US" sz="2400" i="1"/>
              <a:t>– </a:t>
            </a:r>
            <a:r>
              <a:rPr lang="en-US" sz="2400" i="1" smtClean="0"/>
              <a:t>CV</a:t>
            </a:r>
            <a:r>
              <a:rPr lang="en-US" sz="2400" i="1" smtClean="0">
                <a:solidFill>
                  <a:schemeClr val="tx1"/>
                </a:solidFill>
              </a:rPr>
              <a:t>): </a:t>
            </a:r>
            <a:r>
              <a:rPr lang="en-US" sz="2400" smtClean="0">
                <a:solidFill>
                  <a:schemeClr val="tx1"/>
                </a:solidFill>
              </a:rPr>
              <a:t>cho</a:t>
            </a:r>
            <a:r>
              <a:rPr lang="en-US" sz="2400" i="1" smtClean="0">
                <a:solidFill>
                  <a:schemeClr val="tx1"/>
                </a:solidFill>
              </a:rPr>
              <a:t> </a:t>
            </a:r>
            <a:r>
              <a:rPr lang="en-US" sz="2400" smtClean="0">
                <a:solidFill>
                  <a:schemeClr val="tx1"/>
                </a:solidFill>
              </a:rPr>
              <a:t>ý </a:t>
            </a:r>
            <a:r>
              <a:rPr lang="en-US" sz="2400">
                <a:solidFill>
                  <a:schemeClr val="tx1"/>
                </a:solidFill>
              </a:rPr>
              <a:t>nghĩa về sự tương quan giữa các đánh giá của </a:t>
            </a:r>
            <a:r>
              <a:rPr lang="en-US" sz="2400">
                <a:solidFill>
                  <a:schemeClr val="tx1"/>
                </a:solidFill>
              </a:rPr>
              <a:t>người </a:t>
            </a:r>
            <a:r>
              <a:rPr lang="en-US" sz="2400" smtClean="0">
                <a:solidFill>
                  <a:schemeClr val="tx1"/>
                </a:solidFill>
              </a:rPr>
              <a:t>dùng. CV </a:t>
            </a:r>
            <a:r>
              <a:rPr lang="en-US" sz="2400">
                <a:solidFill>
                  <a:schemeClr val="tx1"/>
                </a:solidFill>
              </a:rPr>
              <a:t>càng </a:t>
            </a:r>
            <a:r>
              <a:rPr lang="en-US" sz="2400" smtClean="0">
                <a:solidFill>
                  <a:schemeClr val="tx1"/>
                </a:solidFill>
              </a:rPr>
              <a:t>thấp, xu </a:t>
            </a:r>
            <a:r>
              <a:rPr lang="en-US" sz="2400">
                <a:solidFill>
                  <a:schemeClr val="tx1"/>
                </a:solidFill>
              </a:rPr>
              <a:t>hướng đánh </a:t>
            </a:r>
            <a:r>
              <a:rPr lang="en-US" sz="2400">
                <a:solidFill>
                  <a:schemeClr val="tx1"/>
                </a:solidFill>
              </a:rPr>
              <a:t>giá </a:t>
            </a:r>
            <a:r>
              <a:rPr lang="en-US" sz="2400" smtClean="0">
                <a:solidFill>
                  <a:schemeClr val="tx1"/>
                </a:solidFill>
              </a:rPr>
              <a:t>càng giống, càng có </a:t>
            </a:r>
            <a:r>
              <a:rPr lang="en-US" sz="2400">
                <a:solidFill>
                  <a:schemeClr val="tx1"/>
                </a:solidFill>
              </a:rPr>
              <a:t>lợi cho việc </a:t>
            </a:r>
            <a:r>
              <a:rPr lang="en-US" sz="2400">
                <a:solidFill>
                  <a:schemeClr val="tx1"/>
                </a:solidFill>
              </a:rPr>
              <a:t>dự </a:t>
            </a:r>
            <a:r>
              <a:rPr lang="en-US" sz="2400" smtClean="0">
                <a:solidFill>
                  <a:schemeClr val="tx1"/>
                </a:solidFill>
              </a:rPr>
              <a:t>đoán.</a:t>
            </a:r>
          </a:p>
          <a:p>
            <a:pPr algn="just"/>
            <a:endParaRPr lang="en-US" sz="2400" smtClean="0"/>
          </a:p>
          <a:p>
            <a:pPr algn="just"/>
            <a:endParaRPr lang="en-US" sz="2400"/>
          </a:p>
          <a:p>
            <a:pPr algn="just"/>
            <a:endParaRPr lang="en-US" sz="2400" smtClean="0"/>
          </a:p>
          <a:p>
            <a:pPr algn="just"/>
            <a:endParaRPr lang="en-US" sz="2400"/>
          </a:p>
          <a:p>
            <a:pPr algn="just"/>
            <a:endParaRPr lang="en-US" sz="2400" smtClean="0"/>
          </a:p>
          <a:p>
            <a:pPr algn="just"/>
            <a:r>
              <a:rPr lang="en-US" sz="2400" smtClean="0">
                <a:solidFill>
                  <a:schemeClr val="tx1"/>
                </a:solidFill>
              </a:rPr>
              <a:t>Số </a:t>
            </a:r>
            <a:r>
              <a:rPr lang="en-US" sz="2400">
                <a:solidFill>
                  <a:schemeClr val="tx1"/>
                </a:solidFill>
              </a:rPr>
              <a:t>lượng đánh giá trung bình cho một địa điểm và tổng số lượng </a:t>
            </a:r>
            <a:r>
              <a:rPr lang="en-US" sz="2400">
                <a:solidFill>
                  <a:schemeClr val="tx1"/>
                </a:solidFill>
              </a:rPr>
              <a:t>đánh </a:t>
            </a:r>
            <a:r>
              <a:rPr lang="en-US" sz="2400" smtClean="0">
                <a:solidFill>
                  <a:schemeClr val="tx1"/>
                </a:solidFill>
              </a:rPr>
              <a:t>giá (tính trên từng phân khúc dữ liệu).</a:t>
            </a:r>
            <a:endParaRPr lang="en-US" sz="2400" i="1">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23</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561573696"/>
              </p:ext>
            </p:extLst>
          </p:nvPr>
        </p:nvGraphicFramePr>
        <p:xfrm>
          <a:off x="5181600" y="3136392"/>
          <a:ext cx="2895600" cy="2121408"/>
        </p:xfrm>
        <a:graphic>
          <a:graphicData uri="http://schemas.openxmlformats.org/drawingml/2006/table">
            <a:tbl>
              <a:tblPr firstRow="1" firstCol="1" bandRow="1">
                <a:tableStyleId>{5C22544A-7EE6-4342-B048-85BDC9FD1C3A}</a:tableStyleId>
              </a:tblPr>
              <a:tblGrid>
                <a:gridCol w="1447800"/>
                <a:gridCol w="1447800"/>
              </a:tblGrid>
              <a:tr h="0">
                <a:tc>
                  <a:txBody>
                    <a:bodyPr/>
                    <a:lstStyle/>
                    <a:p>
                      <a:pPr marL="457200" algn="ctr">
                        <a:lnSpc>
                          <a:spcPct val="150000"/>
                        </a:lnSpc>
                        <a:spcAft>
                          <a:spcPts val="0"/>
                        </a:spcAft>
                      </a:pPr>
                      <a:r>
                        <a:rPr lang="en-US" sz="1300" b="1">
                          <a:effectLst/>
                        </a:rPr>
                        <a:t>Địa điểm</a:t>
                      </a:r>
                      <a:endParaRPr lang="en-US" sz="1100" b="1">
                        <a:effectLst/>
                        <a:latin typeface="Calibri"/>
                        <a:ea typeface="Calibri"/>
                        <a:cs typeface="Times New Roman"/>
                      </a:endParaRPr>
                    </a:p>
                  </a:txBody>
                  <a:tcPr marL="68580" marR="68580" marT="0" marB="0"/>
                </a:tc>
                <a:tc>
                  <a:txBody>
                    <a:bodyPr/>
                    <a:lstStyle/>
                    <a:p>
                      <a:pPr marL="457200" algn="ctr">
                        <a:lnSpc>
                          <a:spcPct val="150000"/>
                        </a:lnSpc>
                        <a:spcAft>
                          <a:spcPts val="0"/>
                        </a:spcAft>
                      </a:pPr>
                      <a:r>
                        <a:rPr lang="en-US" sz="1300" b="1">
                          <a:effectLst/>
                        </a:rPr>
                        <a:t>Đánh giá</a:t>
                      </a:r>
                      <a:endParaRPr lang="en-US" sz="1100" b="1">
                        <a:effectLst/>
                        <a:latin typeface="Calibri"/>
                        <a:ea typeface="Calibri"/>
                        <a:cs typeface="Times New Roman"/>
                      </a:endParaRPr>
                    </a:p>
                  </a:txBody>
                  <a:tcPr marL="68580" marR="68580" marT="0" marB="0"/>
                </a:tc>
              </a:tr>
              <a:tr h="0">
                <a:tc>
                  <a:txBody>
                    <a:bodyPr/>
                    <a:lstStyle/>
                    <a:p>
                      <a:pPr marL="457200" algn="ctr">
                        <a:lnSpc>
                          <a:spcPct val="150000"/>
                        </a:lnSpc>
                        <a:spcAft>
                          <a:spcPts val="0"/>
                        </a:spcAft>
                      </a:pPr>
                      <a:r>
                        <a:rPr lang="en-US" sz="1300" b="1">
                          <a:effectLst/>
                        </a:rPr>
                        <a:t>A</a:t>
                      </a:r>
                      <a:endParaRPr lang="en-US" sz="1100" b="1">
                        <a:effectLst/>
                        <a:latin typeface="Calibri"/>
                        <a:ea typeface="Calibri"/>
                        <a:cs typeface="Times New Roman"/>
                      </a:endParaRPr>
                    </a:p>
                  </a:txBody>
                  <a:tcPr marL="68580" marR="68580" marT="0" marB="0"/>
                </a:tc>
                <a:tc>
                  <a:txBody>
                    <a:bodyPr/>
                    <a:lstStyle/>
                    <a:p>
                      <a:pPr marL="457200" algn="ctr">
                        <a:lnSpc>
                          <a:spcPct val="150000"/>
                        </a:lnSpc>
                        <a:spcAft>
                          <a:spcPts val="0"/>
                        </a:spcAft>
                      </a:pPr>
                      <a:r>
                        <a:rPr lang="en-US" sz="1300" b="1">
                          <a:effectLst/>
                        </a:rPr>
                        <a:t>3</a:t>
                      </a:r>
                      <a:endParaRPr lang="en-US" sz="1100" b="1">
                        <a:effectLst/>
                        <a:latin typeface="Calibri"/>
                        <a:ea typeface="Calibri"/>
                        <a:cs typeface="Times New Roman"/>
                      </a:endParaRPr>
                    </a:p>
                  </a:txBody>
                  <a:tcPr marL="68580" marR="68580" marT="0" marB="0"/>
                </a:tc>
              </a:tr>
              <a:tr h="210820">
                <a:tc>
                  <a:txBody>
                    <a:bodyPr/>
                    <a:lstStyle/>
                    <a:p>
                      <a:pPr marL="457200" algn="ctr">
                        <a:lnSpc>
                          <a:spcPct val="150000"/>
                        </a:lnSpc>
                        <a:spcAft>
                          <a:spcPts val="0"/>
                        </a:spcAft>
                      </a:pPr>
                      <a:r>
                        <a:rPr lang="en-US" sz="1300" b="1">
                          <a:effectLst/>
                        </a:rPr>
                        <a:t>A</a:t>
                      </a:r>
                      <a:endParaRPr lang="en-US" sz="1100" b="1">
                        <a:effectLst/>
                        <a:latin typeface="Calibri"/>
                        <a:ea typeface="Calibri"/>
                        <a:cs typeface="Times New Roman"/>
                      </a:endParaRPr>
                    </a:p>
                  </a:txBody>
                  <a:tcPr marL="68580" marR="68580" marT="0" marB="0"/>
                </a:tc>
                <a:tc>
                  <a:txBody>
                    <a:bodyPr/>
                    <a:lstStyle/>
                    <a:p>
                      <a:pPr marL="457200" algn="ctr">
                        <a:lnSpc>
                          <a:spcPct val="150000"/>
                        </a:lnSpc>
                        <a:spcAft>
                          <a:spcPts val="0"/>
                        </a:spcAft>
                      </a:pPr>
                      <a:r>
                        <a:rPr lang="en-US" sz="1300" b="1">
                          <a:effectLst/>
                        </a:rPr>
                        <a:t>4</a:t>
                      </a:r>
                      <a:endParaRPr lang="en-US" sz="1100" b="1">
                        <a:effectLst/>
                        <a:latin typeface="Calibri"/>
                        <a:ea typeface="Calibri"/>
                        <a:cs typeface="Times New Roman"/>
                      </a:endParaRPr>
                    </a:p>
                  </a:txBody>
                  <a:tcPr marL="68580" marR="68580" marT="0" marB="0"/>
                </a:tc>
              </a:tr>
              <a:tr h="0">
                <a:tc>
                  <a:txBody>
                    <a:bodyPr/>
                    <a:lstStyle/>
                    <a:p>
                      <a:pPr marL="457200" algn="ctr">
                        <a:lnSpc>
                          <a:spcPct val="150000"/>
                        </a:lnSpc>
                        <a:spcAft>
                          <a:spcPts val="0"/>
                        </a:spcAft>
                      </a:pPr>
                      <a:r>
                        <a:rPr lang="en-US" sz="1300" b="1">
                          <a:effectLst/>
                        </a:rPr>
                        <a:t>B</a:t>
                      </a:r>
                      <a:endParaRPr lang="en-US" sz="1100" b="1">
                        <a:effectLst/>
                        <a:latin typeface="Calibri"/>
                        <a:ea typeface="Calibri"/>
                        <a:cs typeface="Times New Roman"/>
                      </a:endParaRPr>
                    </a:p>
                  </a:txBody>
                  <a:tcPr marL="68580" marR="68580" marT="0" marB="0"/>
                </a:tc>
                <a:tc>
                  <a:txBody>
                    <a:bodyPr/>
                    <a:lstStyle/>
                    <a:p>
                      <a:pPr marL="457200" algn="ctr">
                        <a:lnSpc>
                          <a:spcPct val="150000"/>
                        </a:lnSpc>
                        <a:spcAft>
                          <a:spcPts val="0"/>
                        </a:spcAft>
                      </a:pPr>
                      <a:r>
                        <a:rPr lang="en-US" sz="1300" b="1">
                          <a:effectLst/>
                        </a:rPr>
                        <a:t>5</a:t>
                      </a:r>
                      <a:endParaRPr lang="en-US" sz="1100" b="1">
                        <a:effectLst/>
                        <a:latin typeface="Calibri"/>
                        <a:ea typeface="Calibri"/>
                        <a:cs typeface="Times New Roman"/>
                      </a:endParaRPr>
                    </a:p>
                  </a:txBody>
                  <a:tcPr marL="68580" marR="68580" marT="0" marB="0"/>
                </a:tc>
              </a:tr>
              <a:tr h="0">
                <a:tc>
                  <a:txBody>
                    <a:bodyPr/>
                    <a:lstStyle/>
                    <a:p>
                      <a:pPr marL="457200" algn="ctr">
                        <a:lnSpc>
                          <a:spcPct val="150000"/>
                        </a:lnSpc>
                        <a:spcAft>
                          <a:spcPts val="0"/>
                        </a:spcAft>
                      </a:pPr>
                      <a:r>
                        <a:rPr lang="en-US" sz="1300" b="1">
                          <a:effectLst/>
                        </a:rPr>
                        <a:t>B</a:t>
                      </a:r>
                      <a:endParaRPr lang="en-US" sz="1100" b="1">
                        <a:effectLst/>
                        <a:latin typeface="Calibri"/>
                        <a:ea typeface="Calibri"/>
                        <a:cs typeface="Times New Roman"/>
                      </a:endParaRPr>
                    </a:p>
                  </a:txBody>
                  <a:tcPr marL="68580" marR="68580" marT="0" marB="0"/>
                </a:tc>
                <a:tc>
                  <a:txBody>
                    <a:bodyPr/>
                    <a:lstStyle/>
                    <a:p>
                      <a:pPr marL="457200" algn="ctr">
                        <a:lnSpc>
                          <a:spcPct val="150000"/>
                        </a:lnSpc>
                        <a:spcAft>
                          <a:spcPts val="0"/>
                        </a:spcAft>
                      </a:pPr>
                      <a:r>
                        <a:rPr lang="en-US" sz="1300" b="1">
                          <a:effectLst/>
                        </a:rPr>
                        <a:t>5</a:t>
                      </a:r>
                      <a:endParaRPr lang="en-US" sz="1100" b="1">
                        <a:effectLst/>
                        <a:latin typeface="Calibri"/>
                        <a:ea typeface="Calibri"/>
                        <a:cs typeface="Times New Roman"/>
                      </a:endParaRPr>
                    </a:p>
                  </a:txBody>
                  <a:tcPr marL="68580" marR="68580" marT="0" marB="0"/>
                </a:tc>
              </a:tr>
              <a:tr h="0">
                <a:tc>
                  <a:txBody>
                    <a:bodyPr/>
                    <a:lstStyle/>
                    <a:p>
                      <a:pPr marL="457200" algn="ctr">
                        <a:lnSpc>
                          <a:spcPct val="150000"/>
                        </a:lnSpc>
                        <a:spcAft>
                          <a:spcPts val="0"/>
                        </a:spcAft>
                      </a:pPr>
                      <a:r>
                        <a:rPr lang="en-US" sz="1300" b="1">
                          <a:effectLst/>
                        </a:rPr>
                        <a:t>C</a:t>
                      </a:r>
                      <a:endParaRPr lang="en-US" sz="1100" b="1">
                        <a:effectLst/>
                        <a:latin typeface="Calibri"/>
                        <a:ea typeface="Calibri"/>
                        <a:cs typeface="Times New Roman"/>
                      </a:endParaRPr>
                    </a:p>
                  </a:txBody>
                  <a:tcPr marL="68580" marR="68580" marT="0" marB="0"/>
                </a:tc>
                <a:tc>
                  <a:txBody>
                    <a:bodyPr/>
                    <a:lstStyle/>
                    <a:p>
                      <a:pPr marL="457200" algn="ctr">
                        <a:lnSpc>
                          <a:spcPct val="150000"/>
                        </a:lnSpc>
                        <a:spcAft>
                          <a:spcPts val="0"/>
                        </a:spcAft>
                      </a:pPr>
                      <a:r>
                        <a:rPr lang="en-US" sz="1300" b="1">
                          <a:effectLst/>
                        </a:rPr>
                        <a:t>2</a:t>
                      </a:r>
                      <a:endParaRPr lang="en-US" sz="1100" b="1">
                        <a:effectLst/>
                        <a:latin typeface="Calibri"/>
                        <a:ea typeface="Calibri"/>
                        <a:cs typeface="Times New Roman"/>
                      </a:endParaRPr>
                    </a:p>
                  </a:txBody>
                  <a:tcPr marL="68580" marR="68580" marT="0" marB="0"/>
                </a:tc>
              </a:tr>
              <a:tr h="0">
                <a:tc>
                  <a:txBody>
                    <a:bodyPr/>
                    <a:lstStyle/>
                    <a:p>
                      <a:pPr marL="457200" algn="ctr">
                        <a:lnSpc>
                          <a:spcPct val="150000"/>
                        </a:lnSpc>
                        <a:spcAft>
                          <a:spcPts val="0"/>
                        </a:spcAft>
                      </a:pPr>
                      <a:r>
                        <a:rPr lang="en-US" sz="1300" b="1">
                          <a:effectLst/>
                        </a:rPr>
                        <a:t>C</a:t>
                      </a:r>
                      <a:endParaRPr lang="en-US" sz="1100" b="1">
                        <a:effectLst/>
                        <a:latin typeface="Calibri"/>
                        <a:ea typeface="Calibri"/>
                        <a:cs typeface="Times New Roman"/>
                      </a:endParaRPr>
                    </a:p>
                  </a:txBody>
                  <a:tcPr marL="68580" marR="68580" marT="0" marB="0"/>
                </a:tc>
                <a:tc>
                  <a:txBody>
                    <a:bodyPr/>
                    <a:lstStyle/>
                    <a:p>
                      <a:pPr marL="457200" algn="ctr">
                        <a:lnSpc>
                          <a:spcPct val="150000"/>
                        </a:lnSpc>
                        <a:spcAft>
                          <a:spcPts val="0"/>
                        </a:spcAft>
                      </a:pPr>
                      <a:r>
                        <a:rPr lang="en-US" sz="1300" b="1">
                          <a:effectLst/>
                        </a:rPr>
                        <a:t>3</a:t>
                      </a:r>
                      <a:endParaRPr lang="en-US" sz="1100" b="1">
                        <a:effectLst/>
                        <a:latin typeface="Calibri"/>
                        <a:ea typeface="Calibri"/>
                        <a:cs typeface="Times New Roman"/>
                      </a:endParaRPr>
                    </a:p>
                  </a:txBody>
                  <a:tcPr marL="68580" marR="68580" marT="0" marB="0"/>
                </a:tc>
              </a:tr>
              <a:tr h="0">
                <a:tc>
                  <a:txBody>
                    <a:bodyPr/>
                    <a:lstStyle/>
                    <a:p>
                      <a:pPr marL="457200" algn="ctr">
                        <a:lnSpc>
                          <a:spcPct val="150000"/>
                        </a:lnSpc>
                        <a:spcAft>
                          <a:spcPts val="0"/>
                        </a:spcAft>
                      </a:pPr>
                      <a:r>
                        <a:rPr lang="en-US" sz="1300" b="1">
                          <a:effectLst/>
                        </a:rPr>
                        <a:t>C</a:t>
                      </a:r>
                      <a:endParaRPr lang="en-US" sz="1100" b="1">
                        <a:effectLst/>
                        <a:latin typeface="Calibri"/>
                        <a:ea typeface="Calibri"/>
                        <a:cs typeface="Times New Roman"/>
                      </a:endParaRPr>
                    </a:p>
                  </a:txBody>
                  <a:tcPr marL="68580" marR="68580" marT="0" marB="0"/>
                </a:tc>
                <a:tc>
                  <a:txBody>
                    <a:bodyPr/>
                    <a:lstStyle/>
                    <a:p>
                      <a:pPr marL="457200" algn="ctr">
                        <a:lnSpc>
                          <a:spcPct val="150000"/>
                        </a:lnSpc>
                        <a:spcAft>
                          <a:spcPts val="0"/>
                        </a:spcAft>
                      </a:pPr>
                      <a:r>
                        <a:rPr lang="en-US" sz="1300" b="1">
                          <a:effectLst/>
                        </a:rPr>
                        <a:t>4</a:t>
                      </a:r>
                      <a:endParaRPr lang="en-US" sz="1100" b="1">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34864504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kết </a:t>
            </a:r>
            <a:r>
              <a:rPr lang="en-US" smtClean="0"/>
              <a:t>luận</a:t>
            </a:r>
            <a:endParaRPr lang="en-US"/>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24</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427958875"/>
              </p:ext>
            </p:extLst>
          </p:nvPr>
        </p:nvGraphicFramePr>
        <p:xfrm>
          <a:off x="2" y="0"/>
          <a:ext cx="9143997" cy="6857992"/>
        </p:xfrm>
        <a:graphic>
          <a:graphicData uri="http://schemas.openxmlformats.org/drawingml/2006/table">
            <a:tbl>
              <a:tblPr firstRow="1" firstCol="1" bandRow="1">
                <a:tableStyleId>{5C22544A-7EE6-4342-B048-85BDC9FD1C3A}</a:tableStyleId>
              </a:tblPr>
              <a:tblGrid>
                <a:gridCol w="457198"/>
                <a:gridCol w="762000"/>
                <a:gridCol w="762000"/>
                <a:gridCol w="609600"/>
                <a:gridCol w="838200"/>
                <a:gridCol w="762000"/>
                <a:gridCol w="838200"/>
                <a:gridCol w="762000"/>
                <a:gridCol w="762000"/>
                <a:gridCol w="914400"/>
                <a:gridCol w="990600"/>
                <a:gridCol w="685799"/>
              </a:tblGrid>
              <a:tr h="247115">
                <a:tc rowSpan="3">
                  <a:txBody>
                    <a:bodyPr/>
                    <a:lstStyle/>
                    <a:p>
                      <a:pPr algn="ctr">
                        <a:lnSpc>
                          <a:spcPct val="150000"/>
                        </a:lnSpc>
                        <a:spcAft>
                          <a:spcPts val="0"/>
                        </a:spcAft>
                      </a:pPr>
                      <a:r>
                        <a:rPr lang="en-US" sz="1100">
                          <a:effectLst/>
                        </a:rPr>
                        <a:t> </a:t>
                      </a:r>
                      <a:endParaRPr lang="en-US" sz="1100">
                        <a:effectLst/>
                        <a:latin typeface="Calibri"/>
                        <a:cs typeface="Times New Roman"/>
                      </a:endParaRPr>
                    </a:p>
                  </a:txBody>
                  <a:tcPr marL="14367" marR="14367" marT="0" marB="0"/>
                </a:tc>
                <a:tc gridSpan="6">
                  <a:txBody>
                    <a:bodyPr/>
                    <a:lstStyle/>
                    <a:p>
                      <a:pPr algn="ctr">
                        <a:lnSpc>
                          <a:spcPct val="150000"/>
                        </a:lnSpc>
                        <a:spcAft>
                          <a:spcPts val="0"/>
                        </a:spcAft>
                      </a:pPr>
                      <a:r>
                        <a:rPr lang="en-US" sz="1000">
                          <a:effectLst/>
                        </a:rPr>
                        <a:t>Phân khúc dữ liệu</a:t>
                      </a:r>
                      <a:endParaRPr lang="en-US" sz="1000">
                        <a:effectLst/>
                        <a:latin typeface="Calibri"/>
                        <a:cs typeface="Times New Roman"/>
                      </a:endParaRPr>
                    </a:p>
                  </a:txBody>
                  <a:tcPr marL="14367" marR="14367"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3">
                  <a:txBody>
                    <a:bodyPr/>
                    <a:lstStyle/>
                    <a:p>
                      <a:pPr algn="ctr">
                        <a:lnSpc>
                          <a:spcPct val="150000"/>
                        </a:lnSpc>
                        <a:spcAft>
                          <a:spcPts val="0"/>
                        </a:spcAft>
                      </a:pPr>
                      <a:r>
                        <a:rPr lang="en-US" sz="1000">
                          <a:effectLst/>
                        </a:rPr>
                        <a:t>MAE</a:t>
                      </a:r>
                    </a:p>
                    <a:p>
                      <a:pPr algn="ctr">
                        <a:lnSpc>
                          <a:spcPct val="150000"/>
                        </a:lnSpc>
                        <a:spcAft>
                          <a:spcPts val="0"/>
                        </a:spcAft>
                      </a:pPr>
                      <a:r>
                        <a:rPr lang="en-US" sz="1000">
                          <a:effectLst/>
                        </a:rPr>
                        <a:t>(Dữ liệu cục bộ)</a:t>
                      </a:r>
                      <a:endParaRPr lang="en-US" sz="1000">
                        <a:effectLst/>
                        <a:latin typeface="Calibri"/>
                        <a:cs typeface="Times New Roman"/>
                      </a:endParaRPr>
                    </a:p>
                  </a:txBody>
                  <a:tcPr marL="14367" marR="14367" marT="0" marB="0"/>
                </a:tc>
                <a:tc rowSpan="3">
                  <a:txBody>
                    <a:bodyPr/>
                    <a:lstStyle/>
                    <a:p>
                      <a:pPr algn="ctr">
                        <a:lnSpc>
                          <a:spcPct val="150000"/>
                        </a:lnSpc>
                        <a:spcAft>
                          <a:spcPts val="0"/>
                        </a:spcAft>
                      </a:pPr>
                      <a:r>
                        <a:rPr lang="en-US" sz="1000">
                          <a:effectLst/>
                        </a:rPr>
                        <a:t>MAE </a:t>
                      </a:r>
                    </a:p>
                    <a:p>
                      <a:pPr algn="ctr">
                        <a:lnSpc>
                          <a:spcPct val="150000"/>
                        </a:lnSpc>
                        <a:spcAft>
                          <a:spcPts val="0"/>
                        </a:spcAft>
                      </a:pPr>
                      <a:r>
                        <a:rPr lang="en-US" sz="1000">
                          <a:effectLst/>
                        </a:rPr>
                        <a:t>(Dữ liệu toàn cục)</a:t>
                      </a:r>
                      <a:endParaRPr lang="en-US" sz="1000">
                        <a:effectLst/>
                        <a:latin typeface="Calibri"/>
                        <a:cs typeface="Times New Roman"/>
                      </a:endParaRPr>
                    </a:p>
                  </a:txBody>
                  <a:tcPr marL="14367" marR="14367" marT="0" marB="0"/>
                </a:tc>
                <a:tc rowSpan="3">
                  <a:txBody>
                    <a:bodyPr/>
                    <a:lstStyle/>
                    <a:p>
                      <a:pPr algn="ctr">
                        <a:lnSpc>
                          <a:spcPct val="150000"/>
                        </a:lnSpc>
                        <a:spcAft>
                          <a:spcPts val="0"/>
                        </a:spcAft>
                      </a:pPr>
                      <a:r>
                        <a:rPr lang="en-US" sz="1000">
                          <a:effectLst/>
                        </a:rPr>
                        <a:t>Hệ số biến thiên CV</a:t>
                      </a:r>
                      <a:endParaRPr lang="en-US" sz="1000">
                        <a:effectLst/>
                        <a:latin typeface="Calibri"/>
                        <a:cs typeface="Times New Roman"/>
                      </a:endParaRPr>
                    </a:p>
                  </a:txBody>
                  <a:tcPr marL="14367" marR="14367" marT="0" marB="0"/>
                </a:tc>
                <a:tc rowSpan="3">
                  <a:txBody>
                    <a:bodyPr/>
                    <a:lstStyle/>
                    <a:p>
                      <a:pPr algn="ctr">
                        <a:lnSpc>
                          <a:spcPct val="150000"/>
                        </a:lnSpc>
                        <a:spcAft>
                          <a:spcPts val="0"/>
                        </a:spcAft>
                      </a:pPr>
                      <a:r>
                        <a:rPr lang="en-US" sz="1000" smtClean="0">
                          <a:effectLst/>
                        </a:rPr>
                        <a:t>TB số </a:t>
                      </a:r>
                      <a:r>
                        <a:rPr lang="en-US" sz="1000">
                          <a:effectLst/>
                        </a:rPr>
                        <a:t>đánh giá </a:t>
                      </a:r>
                      <a:r>
                        <a:rPr lang="en-US" sz="1000">
                          <a:effectLst/>
                        </a:rPr>
                        <a:t>cho </a:t>
                      </a:r>
                      <a:r>
                        <a:rPr lang="en-US" sz="1000" smtClean="0">
                          <a:effectLst/>
                        </a:rPr>
                        <a:t>1 địa </a:t>
                      </a:r>
                      <a:r>
                        <a:rPr lang="en-US" sz="1000">
                          <a:effectLst/>
                        </a:rPr>
                        <a:t>điểm</a:t>
                      </a:r>
                      <a:endParaRPr lang="en-US" sz="1000">
                        <a:effectLst/>
                        <a:latin typeface="Calibri"/>
                        <a:cs typeface="Times New Roman"/>
                      </a:endParaRPr>
                    </a:p>
                  </a:txBody>
                  <a:tcPr marL="14367" marR="14367" marT="0" marB="0"/>
                </a:tc>
                <a:tc rowSpan="3">
                  <a:txBody>
                    <a:bodyPr/>
                    <a:lstStyle/>
                    <a:p>
                      <a:pPr algn="ctr">
                        <a:lnSpc>
                          <a:spcPct val="150000"/>
                        </a:lnSpc>
                        <a:spcAft>
                          <a:spcPts val="0"/>
                        </a:spcAft>
                      </a:pPr>
                      <a:r>
                        <a:rPr lang="en-US" sz="1000">
                          <a:effectLst/>
                        </a:rPr>
                        <a:t>Tổng số đánh giá</a:t>
                      </a:r>
                      <a:endParaRPr lang="en-US" sz="1000">
                        <a:effectLst/>
                        <a:latin typeface="Calibri"/>
                        <a:cs typeface="Times New Roman"/>
                      </a:endParaRPr>
                    </a:p>
                  </a:txBody>
                  <a:tcPr marL="14367" marR="14367" marT="0" marB="0"/>
                </a:tc>
              </a:tr>
              <a:tr h="220482">
                <a:tc vMerge="1">
                  <a:txBody>
                    <a:bodyPr/>
                    <a:lstStyle/>
                    <a:p>
                      <a:endParaRPr lang="en-US"/>
                    </a:p>
                  </a:txBody>
                  <a:tcPr/>
                </a:tc>
                <a:tc gridSpan="3">
                  <a:txBody>
                    <a:bodyPr/>
                    <a:lstStyle/>
                    <a:p>
                      <a:pPr algn="ctr">
                        <a:lnSpc>
                          <a:spcPct val="150000"/>
                        </a:lnSpc>
                        <a:spcAft>
                          <a:spcPts val="0"/>
                        </a:spcAft>
                      </a:pPr>
                      <a:r>
                        <a:rPr lang="en-US" sz="1000">
                          <a:effectLst/>
                        </a:rPr>
                        <a:t>Thời gian</a:t>
                      </a:r>
                      <a:endParaRPr lang="en-US" sz="1000">
                        <a:effectLst/>
                        <a:latin typeface="Calibri"/>
                        <a:cs typeface="Times New Roman"/>
                      </a:endParaRPr>
                    </a:p>
                  </a:txBody>
                  <a:tcPr marL="14367" marR="14367" marT="0" marB="0"/>
                </a:tc>
                <a:tc hMerge="1">
                  <a:txBody>
                    <a:bodyPr/>
                    <a:lstStyle/>
                    <a:p>
                      <a:endParaRPr lang="en-US"/>
                    </a:p>
                  </a:txBody>
                  <a:tcPr/>
                </a:tc>
                <a:tc hMerge="1">
                  <a:txBody>
                    <a:bodyPr/>
                    <a:lstStyle/>
                    <a:p>
                      <a:endParaRPr lang="en-US"/>
                    </a:p>
                  </a:txBody>
                  <a:tcPr/>
                </a:tc>
                <a:tc rowSpan="2">
                  <a:txBody>
                    <a:bodyPr/>
                    <a:lstStyle/>
                    <a:p>
                      <a:pPr algn="ctr">
                        <a:lnSpc>
                          <a:spcPct val="150000"/>
                        </a:lnSpc>
                        <a:spcAft>
                          <a:spcPts val="0"/>
                        </a:spcAft>
                      </a:pPr>
                      <a:r>
                        <a:rPr lang="en-US" sz="1000">
                          <a:effectLst/>
                        </a:rPr>
                        <a:t>Kinh phí</a:t>
                      </a:r>
                      <a:endParaRPr lang="en-US" sz="1000">
                        <a:effectLst/>
                        <a:latin typeface="Calibri"/>
                        <a:cs typeface="Times New Roman"/>
                      </a:endParaRPr>
                    </a:p>
                  </a:txBody>
                  <a:tcPr marL="14367" marR="14367" marT="0" marB="0"/>
                </a:tc>
                <a:tc rowSpan="2">
                  <a:txBody>
                    <a:bodyPr/>
                    <a:lstStyle/>
                    <a:p>
                      <a:pPr algn="ctr">
                        <a:lnSpc>
                          <a:spcPct val="150000"/>
                        </a:lnSpc>
                        <a:spcAft>
                          <a:spcPts val="0"/>
                        </a:spcAft>
                      </a:pPr>
                      <a:r>
                        <a:rPr lang="en-US" sz="1000">
                          <a:effectLst/>
                        </a:rPr>
                        <a:t>Bạn đồng hành</a:t>
                      </a:r>
                      <a:endParaRPr lang="en-US" sz="1000">
                        <a:effectLst/>
                        <a:latin typeface="Calibri"/>
                        <a:cs typeface="Times New Roman"/>
                      </a:endParaRPr>
                    </a:p>
                  </a:txBody>
                  <a:tcPr marL="14367" marR="14367" marT="0" marB="0"/>
                </a:tc>
                <a:tc rowSpan="2">
                  <a:txBody>
                    <a:bodyPr/>
                    <a:lstStyle/>
                    <a:p>
                      <a:pPr algn="ctr">
                        <a:lnSpc>
                          <a:spcPct val="150000"/>
                        </a:lnSpc>
                        <a:spcAft>
                          <a:spcPts val="0"/>
                        </a:spcAft>
                      </a:pPr>
                      <a:r>
                        <a:rPr lang="en-US" sz="1000">
                          <a:effectLst/>
                        </a:rPr>
                        <a:t>Thời tiết</a:t>
                      </a:r>
                      <a:endParaRPr lang="en-US" sz="1000">
                        <a:effectLst/>
                        <a:latin typeface="Calibri"/>
                        <a:cs typeface="Times New Roman"/>
                      </a:endParaRPr>
                    </a:p>
                  </a:txBody>
                  <a:tcPr marL="14367" marR="14367"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r>
              <a:tr h="247115">
                <a:tc vMerge="1">
                  <a:txBody>
                    <a:bodyPr/>
                    <a:lstStyle/>
                    <a:p>
                      <a:endParaRPr lang="en-US"/>
                    </a:p>
                  </a:txBody>
                  <a:tcPr/>
                </a:tc>
                <a:tc>
                  <a:txBody>
                    <a:bodyPr/>
                    <a:lstStyle/>
                    <a:p>
                      <a:pPr algn="ctr">
                        <a:lnSpc>
                          <a:spcPct val="150000"/>
                        </a:lnSpc>
                        <a:spcAft>
                          <a:spcPts val="0"/>
                        </a:spcAft>
                      </a:pPr>
                      <a:r>
                        <a:rPr lang="en-US" sz="1100" smtClean="0">
                          <a:effectLst/>
                        </a:rPr>
                        <a:t>Ngày</a:t>
                      </a:r>
                      <a:endParaRPr lang="en-US" sz="1100">
                        <a:effectLst/>
                        <a:latin typeface="Calibri"/>
                        <a:cs typeface="Times New Roman"/>
                      </a:endParaRPr>
                    </a:p>
                  </a:txBody>
                  <a:tcPr marL="14367" marR="14367" marT="0" marB="0"/>
                </a:tc>
                <a:tc>
                  <a:txBody>
                    <a:bodyPr/>
                    <a:lstStyle/>
                    <a:p>
                      <a:pPr algn="ctr">
                        <a:lnSpc>
                          <a:spcPct val="150000"/>
                        </a:lnSpc>
                        <a:spcAft>
                          <a:spcPts val="0"/>
                        </a:spcAft>
                      </a:pPr>
                      <a:r>
                        <a:rPr lang="en-US" sz="1000" smtClean="0">
                          <a:effectLst/>
                        </a:rPr>
                        <a:t>Tuần</a:t>
                      </a:r>
                      <a:endParaRPr lang="en-US" sz="1000">
                        <a:effectLst/>
                        <a:latin typeface="Calibri"/>
                        <a:cs typeface="Times New Roman"/>
                      </a:endParaRPr>
                    </a:p>
                  </a:txBody>
                  <a:tcPr marL="14367" marR="14367" marT="0" marB="0"/>
                </a:tc>
                <a:tc>
                  <a:txBody>
                    <a:bodyPr/>
                    <a:lstStyle/>
                    <a:p>
                      <a:pPr algn="ctr">
                        <a:lnSpc>
                          <a:spcPct val="150000"/>
                        </a:lnSpc>
                        <a:spcAft>
                          <a:spcPts val="0"/>
                        </a:spcAft>
                      </a:pPr>
                      <a:r>
                        <a:rPr lang="en-US" sz="1000">
                          <a:effectLst/>
                        </a:rPr>
                        <a:t>Mùa</a:t>
                      </a:r>
                      <a:endParaRPr lang="en-US" sz="1000">
                        <a:effectLst/>
                        <a:latin typeface="Calibri"/>
                        <a:cs typeface="Times New Roman"/>
                      </a:endParaRPr>
                    </a:p>
                  </a:txBody>
                  <a:tcPr marL="14367" marR="14367"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r>
              <a:tr h="186160">
                <a:tc>
                  <a:txBody>
                    <a:bodyPr/>
                    <a:lstStyle/>
                    <a:p>
                      <a:pPr algn="ctr">
                        <a:lnSpc>
                          <a:spcPct val="115000"/>
                        </a:lnSpc>
                        <a:spcAft>
                          <a:spcPts val="0"/>
                        </a:spcAft>
                      </a:pPr>
                      <a:r>
                        <a:rPr lang="en-US" sz="1050">
                          <a:effectLst/>
                        </a:rPr>
                        <a:t>1</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Cuối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Cao</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0.43372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0.44670</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0.158203177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4.785714286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67</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Vừa đủ</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xanh</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0.48457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0.49133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0.181744161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7.421052632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141</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3</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Người yêu</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0.56927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0.57273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0.18964369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7.722222222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139</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4</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Vừa đủ</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xanh</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0.57842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0.63945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0.17714198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8.315789474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158</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5</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Cao</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0.60074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0.61275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0.191853438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6.4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96</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6</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Nắng</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0.60995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0.67334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0.189985244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6.7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134</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7</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Cao</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0.61212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0.61542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0.179638903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6.764705882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115</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8</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Tối</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Cuối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0.61438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0.61942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0.115879779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2.3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23</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9</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Bạn bè</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xanh</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0.61633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0.61754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0.189630478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6.777777778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122</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10</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Vừa đủ</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0.63945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0.64539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0.20807787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15.1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302</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11</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Cuối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xanh</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0.67543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0.81829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0.17070911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8.45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169</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12</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Cuối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Bạn bè</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0.68348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0.76044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0.19095328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7.444444444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134</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13</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Vừa đủ</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0.69206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0.90043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0.211142609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10.26315789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195</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14</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Tối</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xanh</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0.69549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0.95583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0.153413557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5.611111111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101</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15</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Cuối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Nắng</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0.71159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0.76932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0.206751108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7.842105263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149</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16</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Vừa đủ</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0.71413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0.91596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0.20625079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12.36842105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235</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17</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Tối</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Cuối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Vừa đủ</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0.71544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0.71544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0.141677536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3.888888889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70</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18</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0.73028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0.76854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0.216655024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16.5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330</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19</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Cuối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Vừa đủ</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0.74461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0.88036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0.18784688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9.25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185</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20</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Bạn bè</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0.74949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0.76367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0.192736424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8.611111111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155</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21</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Nắng</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0.78363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0.96781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0.203756563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11.5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230</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22</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Vừa đủ</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Nắng</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0.78476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0.89335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0.21478557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14.3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286</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23</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Bạn bè</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0.81526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0.81996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0.202723593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13.57894737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258</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24</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xanh</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0.82395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0.88522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0.185737381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7.157894737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136</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25</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Cao</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0.83838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0.91555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0.207247432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10.11111111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182</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26</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xanh</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0.85681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0.92658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0.189441417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7.368421053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140</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27</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Vừa đủ</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Một mình</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0.86454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1.04721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0.176259894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7.7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154</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28</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0.86742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0.89478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0.222321878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22.5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450</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29</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Tối</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0.89246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1.05671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0.212568977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14.94736842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284</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30</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Cao</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Bạn bè</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0.98586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1.00841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0.186808772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6.235294118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106</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31</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xanh</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1.11469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1.17238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0.197316145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13.25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265</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32</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Một mình</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1.13553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1.16709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0.199223364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8.75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175</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33</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Rất cao</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1.19250</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1.19337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0.226836744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9.583333333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115</a:t>
                      </a:r>
                      <a:endParaRPr lang="en-US" sz="1050">
                        <a:effectLst/>
                        <a:latin typeface="Calibri"/>
                        <a:ea typeface="Calibri"/>
                        <a:cs typeface="Times New Roman"/>
                      </a:endParaRPr>
                    </a:p>
                  </a:txBody>
                  <a:tcPr marL="14367" marR="14367" marT="0" marB="0"/>
                </a:tc>
              </a:tr>
            </a:tbl>
          </a:graphicData>
        </a:graphic>
      </p:graphicFrame>
    </p:spTree>
    <p:extLst>
      <p:ext uri="{BB962C8B-B14F-4D97-AF65-F5344CB8AC3E}">
        <p14:creationId xmlns:p14="http://schemas.microsoft.com/office/powerpoint/2010/main" val="10358002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kết </a:t>
            </a:r>
            <a:r>
              <a:rPr lang="en-US" smtClean="0"/>
              <a:t>luận</a:t>
            </a:r>
            <a:endParaRPr lang="en-US"/>
          </a:p>
        </p:txBody>
      </p:sp>
      <p:sp>
        <p:nvSpPr>
          <p:cNvPr id="3" name="Content Placeholder 2"/>
          <p:cNvSpPr>
            <a:spLocks noGrp="1"/>
          </p:cNvSpPr>
          <p:nvPr>
            <p:ph idx="1"/>
          </p:nvPr>
        </p:nvSpPr>
        <p:spPr/>
        <p:txBody>
          <a:bodyPr/>
          <a:lstStyle/>
          <a:p>
            <a:r>
              <a:rPr lang="en-US" sz="2200" smtClean="0">
                <a:solidFill>
                  <a:schemeClr val="tx1"/>
                </a:solidFill>
              </a:rPr>
              <a:t>Với bộ dữ liệu Movielens, MAE = </a:t>
            </a:r>
            <a:r>
              <a:rPr lang="en-US" sz="2200" i="1" smtClean="0">
                <a:solidFill>
                  <a:srgbClr val="FFFF00"/>
                </a:solidFill>
              </a:rPr>
              <a:t>0.7578</a:t>
            </a:r>
            <a:r>
              <a:rPr lang="en-US" sz="2200" smtClean="0">
                <a:solidFill>
                  <a:schemeClr val="tx1"/>
                </a:solidFill>
              </a:rPr>
              <a:t>, tương đương với những nghiên cứu trước đây.</a:t>
            </a:r>
          </a:p>
          <a:p>
            <a:r>
              <a:rPr lang="en-US" sz="2200" smtClean="0">
                <a:solidFill>
                  <a:schemeClr val="tx1"/>
                </a:solidFill>
              </a:rPr>
              <a:t>Với bộ dữ liệu thu thập, kết quả tùy trường hợp mà MAE thấp hơn hoặc cao hơn con số </a:t>
            </a:r>
            <a:r>
              <a:rPr lang="en-US" sz="2200" i="1" smtClean="0">
                <a:solidFill>
                  <a:srgbClr val="FFFF00"/>
                </a:solidFill>
              </a:rPr>
              <a:t>0.7578</a:t>
            </a:r>
            <a:r>
              <a:rPr lang="en-US" sz="2200" smtClean="0">
                <a:solidFill>
                  <a:schemeClr val="tx1"/>
                </a:solidFill>
              </a:rPr>
              <a:t>.</a:t>
            </a:r>
          </a:p>
          <a:p>
            <a:pPr marL="915988">
              <a:buFont typeface="Arial" pitchFamily="34" charset="0"/>
              <a:buChar char="•"/>
            </a:pPr>
            <a:r>
              <a:rPr lang="en-US" sz="2000">
                <a:solidFill>
                  <a:schemeClr val="tx1"/>
                </a:solidFill>
              </a:rPr>
              <a:t>Phân khúc tốt nhất: CV = </a:t>
            </a:r>
            <a:r>
              <a:rPr lang="en-US" sz="2000" i="1">
                <a:solidFill>
                  <a:srgbClr val="FFFF00"/>
                </a:solidFill>
              </a:rPr>
              <a:t>0.158203177</a:t>
            </a:r>
            <a:r>
              <a:rPr lang="en-US" sz="2000">
                <a:solidFill>
                  <a:schemeClr val="tx1"/>
                </a:solidFill>
              </a:rPr>
              <a:t>, MAE = </a:t>
            </a:r>
            <a:r>
              <a:rPr lang="en-US" sz="2000">
                <a:solidFill>
                  <a:srgbClr val="FFFF00"/>
                </a:solidFill>
              </a:rPr>
              <a:t>0.43372</a:t>
            </a:r>
          </a:p>
          <a:p>
            <a:pPr marL="915988">
              <a:buFont typeface="Arial" pitchFamily="34" charset="0"/>
              <a:buChar char="•"/>
            </a:pPr>
            <a:r>
              <a:rPr lang="en-US" sz="2000" smtClean="0">
                <a:solidFill>
                  <a:schemeClr val="tx1"/>
                </a:solidFill>
              </a:rPr>
              <a:t>Phân khúc xấu nhất: CV = </a:t>
            </a:r>
            <a:r>
              <a:rPr lang="en-US" sz="2000" i="1" smtClean="0">
                <a:solidFill>
                  <a:srgbClr val="FFFF00"/>
                </a:solidFill>
              </a:rPr>
              <a:t>0.226836744</a:t>
            </a:r>
            <a:r>
              <a:rPr lang="en-US" sz="2000" smtClean="0">
                <a:solidFill>
                  <a:schemeClr val="tx1"/>
                </a:solidFill>
              </a:rPr>
              <a:t>, MAE = </a:t>
            </a:r>
            <a:r>
              <a:rPr lang="en-US" sz="2000" i="1" smtClean="0">
                <a:solidFill>
                  <a:srgbClr val="FFFF00"/>
                </a:solidFill>
              </a:rPr>
              <a:t>1.19250</a:t>
            </a:r>
            <a:endParaRPr lang="en-US" sz="2000" smtClean="0">
              <a:solidFill>
                <a:srgbClr val="FFFF00"/>
              </a:solidFill>
            </a:endParaRPr>
          </a:p>
          <a:p>
            <a:pPr marL="915988">
              <a:buFont typeface="Arial" pitchFamily="34" charset="0"/>
              <a:buChar char="•"/>
            </a:pPr>
            <a:r>
              <a:rPr lang="en-US" sz="2000">
                <a:solidFill>
                  <a:schemeClr val="tx1"/>
                </a:solidFill>
              </a:rPr>
              <a:t>So sánh tỉ lệ tăng giảm giữa </a:t>
            </a:r>
            <a:r>
              <a:rPr lang="en-US" sz="2000">
                <a:solidFill>
                  <a:schemeClr val="tx1"/>
                </a:solidFill>
              </a:rPr>
              <a:t>CV </a:t>
            </a:r>
            <a:r>
              <a:rPr lang="en-US" sz="2000" smtClean="0">
                <a:solidFill>
                  <a:schemeClr val="tx1"/>
                </a:solidFill>
              </a:rPr>
              <a:t>và MAE là tương đối do số lượng dữ liệu thu thập ít, chất lượng chưa tốt.</a:t>
            </a:r>
          </a:p>
          <a:p>
            <a:r>
              <a:rPr lang="en-US" sz="2200">
                <a:solidFill>
                  <a:schemeClr val="tx1"/>
                </a:solidFill>
              </a:rPr>
              <a:t>Với </a:t>
            </a:r>
            <a:r>
              <a:rPr lang="en-US" sz="2200" smtClean="0">
                <a:solidFill>
                  <a:schemeClr val="tx1"/>
                </a:solidFill>
              </a:rPr>
              <a:t>mỗi phân khúc tìm được, MAE cục bộ luôn nhỏ hơn MAE toàn cục. </a:t>
            </a:r>
          </a:p>
          <a:p>
            <a:pPr marL="0" indent="0">
              <a:buNone/>
            </a:pPr>
            <a:r>
              <a:rPr lang="en-US" sz="2200" smtClean="0"/>
              <a:t>→ kết quả dự đoán cho trường hợp tìm được phân khúc tốt luôn luôn tốt hơn phương pháp truyền thống.</a:t>
            </a:r>
          </a:p>
          <a:p>
            <a:r>
              <a:rPr lang="en-US" sz="2200" smtClean="0">
                <a:solidFill>
                  <a:schemeClr val="tx1"/>
                </a:solidFill>
              </a:rPr>
              <a:t>Cần lượng dữ liệu nhiều hơn, tốt hơn để có thể đánh giá khách quan và chính xác hơn.</a:t>
            </a:r>
            <a:endParaRPr lang="en-US" sz="220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25</a:t>
            </a:fld>
            <a:endParaRPr lang="en-US"/>
          </a:p>
        </p:txBody>
      </p:sp>
    </p:spTree>
    <p:extLst>
      <p:ext uri="{BB962C8B-B14F-4D97-AF65-F5344CB8AC3E}">
        <p14:creationId xmlns:p14="http://schemas.microsoft.com/office/powerpoint/2010/main" val="16825859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kết </a:t>
            </a:r>
            <a:r>
              <a:rPr lang="en-US" smtClean="0"/>
              <a:t>luận</a:t>
            </a:r>
            <a:endParaRPr lang="en-US"/>
          </a:p>
        </p:txBody>
      </p:sp>
      <p:sp>
        <p:nvSpPr>
          <p:cNvPr id="3" name="Content Placeholder 2"/>
          <p:cNvSpPr>
            <a:spLocks noGrp="1"/>
          </p:cNvSpPr>
          <p:nvPr>
            <p:ph idx="1"/>
          </p:nvPr>
        </p:nvSpPr>
        <p:spPr>
          <a:xfrm>
            <a:off x="533400" y="1219200"/>
            <a:ext cx="8382000" cy="5181600"/>
          </a:xfrm>
        </p:spPr>
        <p:txBody>
          <a:bodyPr/>
          <a:lstStyle/>
          <a:p>
            <a:r>
              <a:rPr lang="en-US" sz="2200" smtClean="0">
                <a:solidFill>
                  <a:schemeClr val="tx1"/>
                </a:solidFill>
              </a:rPr>
              <a:t>Học hỏi kiến thức về các phương pháp khuyến nghị, các kỹ thuật cần thiết …</a:t>
            </a:r>
          </a:p>
          <a:p>
            <a:r>
              <a:rPr lang="en-US" sz="2200">
                <a:solidFill>
                  <a:schemeClr val="tx1"/>
                </a:solidFill>
              </a:rPr>
              <a:t>Xây dựng thành công hệ khuyến nghị du lịch kèm một ứng </a:t>
            </a:r>
            <a:r>
              <a:rPr lang="en-US" sz="2200">
                <a:solidFill>
                  <a:schemeClr val="tx1"/>
                </a:solidFill>
              </a:rPr>
              <a:t>dụng </a:t>
            </a:r>
            <a:r>
              <a:rPr lang="en-US" sz="2200" smtClean="0">
                <a:solidFill>
                  <a:schemeClr val="tx1"/>
                </a:solidFill>
              </a:rPr>
              <a:t>Android hỗ trợ khách du lịch.</a:t>
            </a:r>
          </a:p>
          <a:p>
            <a:endParaRPr lang="en-US" sz="2200">
              <a:solidFill>
                <a:schemeClr val="tx1"/>
              </a:solidFill>
            </a:endParaRPr>
          </a:p>
          <a:p>
            <a:r>
              <a:rPr lang="en-US" sz="2200" smtClean="0">
                <a:solidFill>
                  <a:schemeClr val="tx1"/>
                </a:solidFill>
              </a:rPr>
              <a:t>Hướng phát triển:</a:t>
            </a:r>
          </a:p>
          <a:p>
            <a:pPr marL="915988">
              <a:buFont typeface="Arial" pitchFamily="34" charset="0"/>
              <a:buChar char="•"/>
            </a:pPr>
            <a:r>
              <a:rPr lang="en-US" sz="2200" smtClean="0">
                <a:solidFill>
                  <a:schemeClr val="tx1"/>
                </a:solidFill>
              </a:rPr>
              <a:t>Nghiên cứu nhiều thuật toán khuyến nghị khác.</a:t>
            </a:r>
          </a:p>
          <a:p>
            <a:pPr marL="915988">
              <a:buFont typeface="Arial" pitchFamily="34" charset="0"/>
              <a:buChar char="•"/>
            </a:pPr>
            <a:r>
              <a:rPr lang="en-US" sz="2200" smtClean="0">
                <a:solidFill>
                  <a:schemeClr val="tx1"/>
                </a:solidFill>
              </a:rPr>
              <a:t>Mở rộng hệ khuyến nghị sang các lĩnh vực khác ngoài du lịch: sách vở, phim ảnh …</a:t>
            </a:r>
          </a:p>
          <a:p>
            <a:pPr marL="915988">
              <a:buFont typeface="Arial" pitchFamily="34" charset="0"/>
              <a:buChar char="•"/>
            </a:pPr>
            <a:r>
              <a:rPr lang="en-US" sz="2200" smtClean="0">
                <a:solidFill>
                  <a:schemeClr val="tx1"/>
                </a:solidFill>
              </a:rPr>
              <a:t>Xây dựng ứng dụng trên nhiều nền tảng hệ điều hành di động: Windows Phone, iOS …</a:t>
            </a:r>
          </a:p>
          <a:p>
            <a:pPr marL="915988">
              <a:buFont typeface="Arial" pitchFamily="34" charset="0"/>
              <a:buChar char="•"/>
            </a:pPr>
            <a:r>
              <a:rPr lang="en-US" sz="2200" smtClean="0">
                <a:solidFill>
                  <a:schemeClr val="tx1"/>
                </a:solidFill>
              </a:rPr>
              <a:t>Xây dựng ứng dụng trên nền tảng web.</a:t>
            </a:r>
          </a:p>
          <a:p>
            <a:pPr marL="915988">
              <a:buFont typeface="Arial" pitchFamily="34" charset="0"/>
              <a:buChar char="•"/>
            </a:pPr>
            <a:r>
              <a:rPr lang="en-US" sz="2200" smtClean="0">
                <a:solidFill>
                  <a:schemeClr val="tx1"/>
                </a:solidFill>
              </a:rPr>
              <a:t>Phát triển thêm các chức năng hỗ trợ người du lịch.</a:t>
            </a:r>
          </a:p>
          <a:p>
            <a:pPr marL="915988">
              <a:buFont typeface="Arial" pitchFamily="34" charset="0"/>
              <a:buChar char="•"/>
            </a:pPr>
            <a:endParaRPr lang="en-US" sz="2200" smtClean="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26</a:t>
            </a:fld>
            <a:endParaRPr lang="en-US"/>
          </a:p>
        </p:txBody>
      </p:sp>
    </p:spTree>
    <p:extLst>
      <p:ext uri="{BB962C8B-B14F-4D97-AF65-F5344CB8AC3E}">
        <p14:creationId xmlns:p14="http://schemas.microsoft.com/office/powerpoint/2010/main" val="36662846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9" name="WordArt 7"/>
          <p:cNvSpPr>
            <a:spLocks noChangeArrowheads="1" noChangeShapeType="1" noTextEdit="1"/>
          </p:cNvSpPr>
          <p:nvPr/>
        </p:nvSpPr>
        <p:spPr bwMode="gray">
          <a:xfrm>
            <a:off x="2514600" y="4800600"/>
            <a:ext cx="6019800" cy="609600"/>
          </a:xfrm>
          <a:prstGeom prst="rect">
            <a:avLst/>
          </a:prstGeom>
        </p:spPr>
        <p:txBody>
          <a:bodyPr wrap="none" fromWordArt="1">
            <a:prstTxWarp prst="textDeflate">
              <a:avLst>
                <a:gd name="adj" fmla="val 0"/>
              </a:avLst>
            </a:prstTxWarp>
          </a:bodyPr>
          <a:lstStyle/>
          <a:p>
            <a:pPr algn="ctr"/>
            <a:r>
              <a:rPr lang="en-US" sz="5400" b="1" kern="10" smtClean="0">
                <a:ln w="28575">
                  <a:solidFill>
                    <a:schemeClr val="tx1"/>
                  </a:solidFill>
                  <a:round/>
                  <a:headEnd/>
                  <a:tailEnd/>
                </a:ln>
                <a:gradFill rotWithShape="1">
                  <a:gsLst>
                    <a:gs pos="0">
                      <a:schemeClr val="bg1"/>
                    </a:gs>
                    <a:gs pos="100000">
                      <a:schemeClr val="accent2"/>
                    </a:gs>
                  </a:gsLst>
                  <a:lin ang="5400000" scaled="1"/>
                </a:gradFill>
                <a:effectLst>
                  <a:outerShdw dist="107763" dir="2700000" algn="ctr" rotWithShape="0">
                    <a:srgbClr val="000000">
                      <a:alpha val="50000"/>
                    </a:srgbClr>
                  </a:outerShdw>
                </a:effectLst>
                <a:latin typeface="Verdana"/>
                <a:ea typeface="Verdana"/>
                <a:cs typeface="Verdana"/>
              </a:rPr>
              <a:t>Cảm ơn đã chú ý theo dõi </a:t>
            </a:r>
            <a:r>
              <a:rPr lang="en-US" sz="5400" b="1" kern="10">
                <a:ln w="28575">
                  <a:solidFill>
                    <a:schemeClr val="tx1"/>
                  </a:solidFill>
                  <a:round/>
                  <a:headEnd/>
                  <a:tailEnd/>
                </a:ln>
                <a:gradFill rotWithShape="1">
                  <a:gsLst>
                    <a:gs pos="0">
                      <a:schemeClr val="bg1"/>
                    </a:gs>
                    <a:gs pos="100000">
                      <a:schemeClr val="accent2"/>
                    </a:gs>
                  </a:gsLst>
                  <a:lin ang="5400000" scaled="1"/>
                </a:gradFill>
                <a:effectLst>
                  <a:outerShdw dist="107763" dir="2700000" algn="ctr" rotWithShape="0">
                    <a:srgbClr val="000000">
                      <a:alpha val="50000"/>
                    </a:srgbClr>
                  </a:outerShdw>
                </a:effectLst>
                <a:latin typeface="Verdana"/>
                <a:ea typeface="Verdana"/>
                <a:cs typeface="Verdana"/>
              </a:rPr>
              <a:t>!</a:t>
            </a:r>
          </a:p>
        </p:txBody>
      </p:sp>
      <p:sp>
        <p:nvSpPr>
          <p:cNvPr id="6" name="Footer Placeholder 3"/>
          <p:cNvSpPr>
            <a:spLocks noGrp="1"/>
          </p:cNvSpPr>
          <p:nvPr>
            <p:ph type="ftr" sz="quarter" idx="3"/>
          </p:nvPr>
        </p:nvSpPr>
        <p:spPr>
          <a:xfrm>
            <a:off x="5715000" y="6221412"/>
            <a:ext cx="1790700" cy="307975"/>
          </a:xfrm>
        </p:spPr>
        <p:txBody>
          <a:bodyPr/>
          <a:lstStyle/>
          <a:p>
            <a:r>
              <a:rPr lang="en-US" smtClean="0"/>
              <a:t>http://www.uit.edu.vn</a:t>
            </a:r>
            <a:endParaRPr lang="en-US"/>
          </a:p>
        </p:txBody>
      </p:sp>
      <p:sp>
        <p:nvSpPr>
          <p:cNvPr id="2" name="Slide Number Placeholder 1"/>
          <p:cNvSpPr>
            <a:spLocks noGrp="1"/>
          </p:cNvSpPr>
          <p:nvPr>
            <p:ph type="sldNum" sz="quarter" idx="4"/>
          </p:nvPr>
        </p:nvSpPr>
        <p:spPr/>
        <p:txBody>
          <a:bodyPr/>
          <a:lstStyle/>
          <a:p>
            <a:fld id="{A557F3D1-8D74-444E-8A8A-ECD70740605E}" type="slidenum">
              <a:rPr lang="en-US" smtClean="0"/>
              <a:pPr/>
              <a:t>27</a:t>
            </a:fld>
            <a:endParaRPr lang="en-US"/>
          </a:p>
        </p:txBody>
      </p:sp>
    </p:spTree>
    <p:extLst>
      <p:ext uri="{BB962C8B-B14F-4D97-AF65-F5344CB8AC3E}">
        <p14:creationId xmlns:p14="http://schemas.microsoft.com/office/powerpoint/2010/main" val="6204603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solidFill>
                  <a:srgbClr val="FFFF00"/>
                </a:solidFill>
              </a:rPr>
              <a:t>Giới thiệu đề tài</a:t>
            </a:r>
            <a:endParaRPr lang="en-US" sz="2400">
              <a:solidFill>
                <a:srgbClr val="FFFF00"/>
              </a:solidFill>
            </a:endParaRPr>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39866"/>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chiều </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3</a:t>
            </a:fld>
            <a:endParaRPr lang="en-US"/>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Giới thiệu đề tài</a:t>
            </a:r>
            <a:endParaRPr lang="en-US"/>
          </a:p>
        </p:txBody>
      </p:sp>
      <p:sp>
        <p:nvSpPr>
          <p:cNvPr id="3" name="Content Placeholder 2"/>
          <p:cNvSpPr>
            <a:spLocks noGrp="1"/>
          </p:cNvSpPr>
          <p:nvPr>
            <p:ph idx="1"/>
          </p:nvPr>
        </p:nvSpPr>
        <p:spPr>
          <a:xfrm>
            <a:off x="533400" y="1219200"/>
            <a:ext cx="8153400" cy="2971800"/>
          </a:xfrm>
        </p:spPr>
        <p:txBody>
          <a:bodyPr/>
          <a:lstStyle/>
          <a:p>
            <a:r>
              <a:rPr lang="en-US" sz="2400" smtClean="0">
                <a:solidFill>
                  <a:schemeClr val="tx1"/>
                </a:solidFill>
              </a:rPr>
              <a:t>Việt Nam có tiềm năng du lịch lớn, thu hút khách du lịch thế giới.</a:t>
            </a:r>
          </a:p>
          <a:p>
            <a:r>
              <a:rPr lang="en-US" sz="2400" smtClean="0">
                <a:solidFill>
                  <a:schemeClr val="tx1"/>
                </a:solidFill>
              </a:rPr>
              <a:t>Công nghệ thông tin phát triển, xu hướng sử dụng điện thông minh ngày một phổ biến.</a:t>
            </a:r>
          </a:p>
          <a:p>
            <a:r>
              <a:rPr lang="en-US" sz="2400" smtClean="0">
                <a:solidFill>
                  <a:schemeClr val="tx1"/>
                </a:solidFill>
              </a:rPr>
              <a:t>Khách du lịch cần những thông tin, những lời gợi ý chính xác, nhanh chóng.</a:t>
            </a: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TextBox 4"/>
          <p:cNvSpPr txBox="1"/>
          <p:nvPr/>
        </p:nvSpPr>
        <p:spPr>
          <a:xfrm>
            <a:off x="1794252" y="4378741"/>
            <a:ext cx="5673348" cy="461665"/>
          </a:xfrm>
          <a:prstGeom prst="rect">
            <a:avLst/>
          </a:prstGeom>
          <a:ln/>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solidFill>
                  <a:schemeClr val="tx1"/>
                </a:solidFill>
              </a:rPr>
              <a:t>Hệ khuyến nghị + Điện thoại thông minh</a:t>
            </a:r>
            <a:endParaRPr lang="en-US" sz="2400">
              <a:solidFill>
                <a:schemeClr val="tx1"/>
              </a:solidFill>
            </a:endParaRPr>
          </a:p>
        </p:txBody>
      </p:sp>
      <p:sp>
        <p:nvSpPr>
          <p:cNvPr id="6" name="Slide Number Placeholder 5"/>
          <p:cNvSpPr>
            <a:spLocks noGrp="1"/>
          </p:cNvSpPr>
          <p:nvPr>
            <p:ph type="sldNum" sz="quarter" idx="12"/>
          </p:nvPr>
        </p:nvSpPr>
        <p:spPr/>
        <p:txBody>
          <a:bodyPr/>
          <a:lstStyle/>
          <a:p>
            <a:fld id="{845E3117-1AE7-4ACC-839B-C69B4E3F6E58}" type="slidenum">
              <a:rPr lang="en-US" smtClean="0"/>
              <a:pPr/>
              <a:t>4</a:t>
            </a:fld>
            <a:endParaRPr lang="en-US"/>
          </a:p>
        </p:txBody>
      </p:sp>
    </p:spTree>
    <p:extLst>
      <p:ext uri="{BB962C8B-B14F-4D97-AF65-F5344CB8AC3E}">
        <p14:creationId xmlns:p14="http://schemas.microsoft.com/office/powerpoint/2010/main" val="4161389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solidFill>
                  <a:srgbClr val="FFFF00"/>
                </a:solidFill>
              </a:rPr>
              <a:t>Khảo sát các phương pháp khuyến nghị</a:t>
            </a:r>
            <a:endParaRPr lang="en-US" sz="2400">
              <a:solidFill>
                <a:srgbClr val="FFFF00"/>
              </a:solidFill>
            </a:endParaRPr>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5999" y="3470276"/>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chiều</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5</a:t>
            </a:fld>
            <a:endParaRPr lang="en-US"/>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Phương pháp khuyến nghị hai chiều</a:t>
            </a:r>
            <a:endParaRPr lang="en-US" sz="2800"/>
          </a:p>
        </p:txBody>
      </p:sp>
      <p:sp>
        <p:nvSpPr>
          <p:cNvPr id="3" name="Content Placeholder 2"/>
          <p:cNvSpPr>
            <a:spLocks noGrp="1"/>
          </p:cNvSpPr>
          <p:nvPr>
            <p:ph idx="1"/>
          </p:nvPr>
        </p:nvSpPr>
        <p:spPr/>
        <p:txBody>
          <a:bodyPr/>
          <a:lstStyle/>
          <a:p>
            <a:pPr algn="just"/>
            <a:r>
              <a:rPr lang="en-US" sz="2400" smtClean="0">
                <a:solidFill>
                  <a:schemeClr val="tx1"/>
                </a:solidFill>
              </a:rPr>
              <a:t>Các hệ thống khuyến nghị truyền thống chỉ quan tâm 2 yếu tố (2 chiều): người dùng và đối tượng cần được khuyến nghị.</a:t>
            </a:r>
          </a:p>
          <a:p>
            <a:pPr marL="0" indent="0" algn="just">
              <a:buNone/>
            </a:pPr>
            <a:endParaRPr lang="en-US" sz="2400" smtClean="0">
              <a:solidFill>
                <a:schemeClr val="tx1"/>
              </a:solidFill>
            </a:endParaRPr>
          </a:p>
          <a:p>
            <a:pPr marL="0" indent="0" algn="just">
              <a:buNone/>
            </a:pPr>
            <a:endParaRPr lang="en-US" sz="2400">
              <a:solidFill>
                <a:schemeClr val="tx1"/>
              </a:solidFill>
            </a:endParaRPr>
          </a:p>
          <a:p>
            <a:pPr algn="just"/>
            <a:r>
              <a:rPr lang="en-US" sz="2400" smtClean="0">
                <a:solidFill>
                  <a:schemeClr val="tx1"/>
                </a:solidFill>
              </a:rPr>
              <a:t>Mục tiêu: dựa vào những chỉ số đánh giá đã có, từ đó dự đoán những chỉ số đánh giá còn thiếu. Sau đó, chọn ra những đối tượng có chỉ số đánh giá dự đoán cao nhất, gợi ý cho người dùng.</a:t>
            </a:r>
            <a:endParaRPr lang="en-US" sz="240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TextBox 4"/>
          <p:cNvSpPr txBox="1"/>
          <p:nvPr/>
        </p:nvSpPr>
        <p:spPr>
          <a:xfrm>
            <a:off x="2386646" y="2590800"/>
            <a:ext cx="4179349" cy="461665"/>
          </a:xfrm>
          <a:prstGeom prst="rect">
            <a:avLst/>
          </a:prstGeom>
          <a:ln/>
        </p:spPr>
        <p:style>
          <a:lnRef idx="3">
            <a:schemeClr val="lt1"/>
          </a:lnRef>
          <a:fillRef idx="1">
            <a:schemeClr val="accent1"/>
          </a:fillRef>
          <a:effectRef idx="1">
            <a:schemeClr val="accent1"/>
          </a:effectRef>
          <a:fontRef idx="minor">
            <a:schemeClr val="lt1"/>
          </a:fontRef>
        </p:style>
        <p:txBody>
          <a:bodyPr wrap="none" rtlCol="0">
            <a:spAutoFit/>
          </a:bodyPr>
          <a:lstStyle/>
          <a:p>
            <a:pPr marL="0" indent="0" algn="ctr">
              <a:buNone/>
            </a:pPr>
            <a:r>
              <a:rPr lang="en-US" sz="2400" i="1">
                <a:solidFill>
                  <a:schemeClr val="tx1"/>
                </a:solidFill>
              </a:rPr>
              <a:t>R: (Users </a:t>
            </a:r>
            <a:r>
              <a:rPr lang="en-US" sz="2400">
                <a:solidFill>
                  <a:schemeClr val="tx1"/>
                </a:solidFill>
              </a:rPr>
              <a:t>x</a:t>
            </a:r>
            <a:r>
              <a:rPr lang="en-US" sz="2400" i="1">
                <a:solidFill>
                  <a:schemeClr val="tx1"/>
                </a:solidFill>
              </a:rPr>
              <a:t> Items) </a:t>
            </a:r>
            <a:r>
              <a:rPr lang="en-US" sz="2400" i="1">
                <a:solidFill>
                  <a:schemeClr val="tx1"/>
                </a:solidFill>
                <a:sym typeface="Wingdings"/>
              </a:rPr>
              <a:t></a:t>
            </a:r>
            <a:r>
              <a:rPr lang="en-US" sz="2400" i="1">
                <a:solidFill>
                  <a:schemeClr val="tx1"/>
                </a:solidFill>
              </a:rPr>
              <a:t> Ratings</a:t>
            </a:r>
          </a:p>
        </p:txBody>
      </p:sp>
      <p:sp>
        <p:nvSpPr>
          <p:cNvPr id="6" name="Slide Number Placeholder 5"/>
          <p:cNvSpPr>
            <a:spLocks noGrp="1"/>
          </p:cNvSpPr>
          <p:nvPr>
            <p:ph type="sldNum" sz="quarter" idx="12"/>
          </p:nvPr>
        </p:nvSpPr>
        <p:spPr/>
        <p:txBody>
          <a:bodyPr/>
          <a:lstStyle/>
          <a:p>
            <a:fld id="{845E3117-1AE7-4ACC-839B-C69B4E3F6E58}" type="slidenum">
              <a:rPr lang="en-US" smtClean="0"/>
              <a:pPr/>
              <a:t>6</a:t>
            </a:fld>
            <a:endParaRPr lang="en-US"/>
          </a:p>
        </p:txBody>
      </p:sp>
    </p:spTree>
    <p:extLst>
      <p:ext uri="{BB962C8B-B14F-4D97-AF65-F5344CB8AC3E}">
        <p14:creationId xmlns:p14="http://schemas.microsoft.com/office/powerpoint/2010/main" val="12430970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Phương pháp khuyến nghị hai chiều</a:t>
            </a:r>
          </a:p>
        </p:txBody>
      </p:sp>
      <p:sp>
        <p:nvSpPr>
          <p:cNvPr id="3" name="Content Placeholder 2"/>
          <p:cNvSpPr>
            <a:spLocks noGrp="1"/>
          </p:cNvSpPr>
          <p:nvPr>
            <p:ph idx="1"/>
          </p:nvPr>
        </p:nvSpPr>
        <p:spPr>
          <a:xfrm>
            <a:off x="457200" y="1219200"/>
            <a:ext cx="8382000" cy="5181600"/>
          </a:xfrm>
        </p:spPr>
        <p:txBody>
          <a:bodyPr/>
          <a:lstStyle/>
          <a:p>
            <a:pPr algn="just"/>
            <a:r>
              <a:rPr lang="en-US" sz="2400" smtClean="0">
                <a:solidFill>
                  <a:schemeClr val="tx1"/>
                </a:solidFill>
              </a:rPr>
              <a:t>Khuyến nghị dựa trên nội dung </a:t>
            </a:r>
            <a:r>
              <a:rPr lang="en-US" sz="2400" i="1" smtClean="0"/>
              <a:t>(content-based)</a:t>
            </a:r>
            <a:r>
              <a:rPr lang="en-US" sz="2400" smtClean="0">
                <a:solidFill>
                  <a:schemeClr val="tx1"/>
                </a:solidFill>
              </a:rPr>
              <a:t>.</a:t>
            </a:r>
          </a:p>
          <a:p>
            <a:pPr algn="just"/>
            <a:endParaRPr lang="en-US" sz="2400" smtClean="0">
              <a:solidFill>
                <a:schemeClr val="tx1"/>
              </a:solidFill>
            </a:endParaRPr>
          </a:p>
          <a:p>
            <a:pPr algn="just"/>
            <a:r>
              <a:rPr lang="en-US" sz="2400" smtClean="0">
                <a:solidFill>
                  <a:schemeClr val="tx1"/>
                </a:solidFill>
              </a:rPr>
              <a:t>Khuyến nghị bằng cách đánh giá độ tương đồng </a:t>
            </a:r>
            <a:r>
              <a:rPr lang="en-US" sz="2400" i="1" smtClean="0"/>
              <a:t>(collaborative)</a:t>
            </a:r>
            <a:r>
              <a:rPr lang="en-US" sz="2400" smtClean="0">
                <a:solidFill>
                  <a:schemeClr val="tx1"/>
                </a:solidFill>
              </a:rPr>
              <a:t>.</a:t>
            </a:r>
          </a:p>
          <a:p>
            <a:pPr lvl="1" algn="just">
              <a:buFont typeface="Arial" pitchFamily="34" charset="0"/>
              <a:buChar char="•"/>
            </a:pPr>
            <a:r>
              <a:rPr lang="en-US" smtClean="0">
                <a:solidFill>
                  <a:schemeClr val="tx1"/>
                </a:solidFill>
              </a:rPr>
              <a:t>Khuyến nghị dựa trên kinh nghiệm </a:t>
            </a:r>
            <a:r>
              <a:rPr lang="en-US" i="1" smtClean="0">
                <a:solidFill>
                  <a:schemeClr val="tx2"/>
                </a:solidFill>
              </a:rPr>
              <a:t>(memory-based)</a:t>
            </a:r>
            <a:r>
              <a:rPr lang="en-US" smtClean="0">
                <a:solidFill>
                  <a:schemeClr val="tx1"/>
                </a:solidFill>
              </a:rPr>
              <a:t>.</a:t>
            </a:r>
          </a:p>
          <a:p>
            <a:pPr lvl="1" algn="just">
              <a:buFont typeface="Arial" pitchFamily="34" charset="0"/>
              <a:buChar char="•"/>
            </a:pPr>
            <a:r>
              <a:rPr lang="en-US" smtClean="0">
                <a:solidFill>
                  <a:schemeClr val="tx1"/>
                </a:solidFill>
              </a:rPr>
              <a:t>Khuyến nghị dựa trên mô hình </a:t>
            </a:r>
            <a:r>
              <a:rPr lang="en-US" i="1" smtClean="0">
                <a:solidFill>
                  <a:schemeClr val="tx2"/>
                </a:solidFill>
              </a:rPr>
              <a:t>(model-based)</a:t>
            </a:r>
            <a:r>
              <a:rPr lang="en-US" smtClean="0">
                <a:solidFill>
                  <a:schemeClr val="tx1"/>
                </a:solidFill>
              </a:rPr>
              <a:t>.</a:t>
            </a:r>
          </a:p>
          <a:p>
            <a:pPr lvl="1" algn="just">
              <a:buFont typeface="Arial" pitchFamily="34" charset="0"/>
              <a:buChar char="•"/>
            </a:pPr>
            <a:endParaRPr lang="en-US" smtClean="0">
              <a:solidFill>
                <a:schemeClr val="tx1"/>
              </a:solidFill>
            </a:endParaRPr>
          </a:p>
          <a:p>
            <a:pPr algn="just"/>
            <a:r>
              <a:rPr lang="en-US" sz="2400" smtClean="0">
                <a:solidFill>
                  <a:schemeClr val="tx1"/>
                </a:solidFill>
              </a:rPr>
              <a:t>Khuyến nghị lai </a:t>
            </a:r>
            <a:r>
              <a:rPr lang="en-US" sz="2400" i="1" smtClean="0"/>
              <a:t>(hybrid)</a:t>
            </a:r>
            <a:r>
              <a:rPr lang="en-US" sz="2400" smtClean="0">
                <a:solidFill>
                  <a:schemeClr val="tx1"/>
                </a:solidFill>
              </a:rPr>
              <a:t>.</a:t>
            </a:r>
            <a:endParaRPr lang="en-US" sz="240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7</a:t>
            </a:fld>
            <a:endParaRPr lang="en-US"/>
          </a:p>
        </p:txBody>
      </p:sp>
    </p:spTree>
    <p:extLst>
      <p:ext uri="{BB962C8B-B14F-4D97-AF65-F5344CB8AC3E}">
        <p14:creationId xmlns:p14="http://schemas.microsoft.com/office/powerpoint/2010/main" val="33342507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Phương pháp khuyến nghị hai chiều</a:t>
            </a:r>
          </a:p>
        </p:txBody>
      </p:sp>
      <p:sp>
        <p:nvSpPr>
          <p:cNvPr id="4" name="Footer Placeholder 3"/>
          <p:cNvSpPr>
            <a:spLocks noGrp="1"/>
          </p:cNvSpPr>
          <p:nvPr>
            <p:ph type="ftr" sz="quarter" idx="11"/>
          </p:nvPr>
        </p:nvSpPr>
        <p:spPr/>
        <p:txBody>
          <a:bodyPr/>
          <a:lstStyle/>
          <a:p>
            <a:r>
              <a:rPr lang="en-US" smtClean="0"/>
              <a:t>http://www.uit.edu.vn</a:t>
            </a:r>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66800" y="1447799"/>
            <a:ext cx="2514600" cy="2155371"/>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038600"/>
            <a:ext cx="2209800" cy="22098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913" y="4038600"/>
            <a:ext cx="2215487" cy="221548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0244" y="1447800"/>
            <a:ext cx="3133156" cy="2168144"/>
          </a:xfrm>
          <a:prstGeom prst="rect">
            <a:avLst/>
          </a:prstGeom>
        </p:spPr>
      </p:pic>
      <p:sp>
        <p:nvSpPr>
          <p:cNvPr id="11" name="TextBox 10"/>
          <p:cNvSpPr txBox="1"/>
          <p:nvPr/>
        </p:nvSpPr>
        <p:spPr>
          <a:xfrm>
            <a:off x="152400" y="924580"/>
            <a:ext cx="1122423" cy="523220"/>
          </a:xfrm>
          <a:prstGeom prst="rect">
            <a:avLst/>
          </a:prstGeom>
          <a:noFill/>
        </p:spPr>
        <p:txBody>
          <a:bodyPr wrap="none" rtlCol="0">
            <a:spAutoFit/>
          </a:bodyPr>
          <a:lstStyle/>
          <a:p>
            <a:r>
              <a:rPr lang="en-US" sz="2800" i="1" u="sng" smtClean="0">
                <a:solidFill>
                  <a:schemeClr val="tx2"/>
                </a:solidFill>
              </a:rPr>
              <a:t>Ví dụ:</a:t>
            </a:r>
            <a:endParaRPr lang="en-US" sz="2800" i="1" u="sng">
              <a:solidFill>
                <a:schemeClr val="tx2"/>
              </a:solidFill>
            </a:endParaRPr>
          </a:p>
        </p:txBody>
      </p:sp>
      <p:sp>
        <p:nvSpPr>
          <p:cNvPr id="3" name="Slide Number Placeholder 2"/>
          <p:cNvSpPr>
            <a:spLocks noGrp="1"/>
          </p:cNvSpPr>
          <p:nvPr>
            <p:ph type="sldNum" sz="quarter" idx="12"/>
          </p:nvPr>
        </p:nvSpPr>
        <p:spPr/>
        <p:txBody>
          <a:bodyPr/>
          <a:lstStyle/>
          <a:p>
            <a:fld id="{845E3117-1AE7-4ACC-839B-C69B4E3F6E58}" type="slidenum">
              <a:rPr lang="en-US" smtClean="0"/>
              <a:pPr/>
              <a:t>8</a:t>
            </a:fld>
            <a:endParaRPr lang="en-US"/>
          </a:p>
        </p:txBody>
      </p:sp>
    </p:spTree>
    <p:extLst>
      <p:ext uri="{BB962C8B-B14F-4D97-AF65-F5344CB8AC3E}">
        <p14:creationId xmlns:p14="http://schemas.microsoft.com/office/powerpoint/2010/main" val="15064566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Phương pháp khuyến nghị nhiều chiều</a:t>
            </a:r>
            <a:endParaRPr lang="en-US" sz="2800"/>
          </a:p>
        </p:txBody>
      </p:sp>
      <p:sp>
        <p:nvSpPr>
          <p:cNvPr id="3" name="Content Placeholder 2"/>
          <p:cNvSpPr>
            <a:spLocks noGrp="1"/>
          </p:cNvSpPr>
          <p:nvPr>
            <p:ph idx="1"/>
          </p:nvPr>
        </p:nvSpPr>
        <p:spPr/>
        <p:txBody>
          <a:bodyPr/>
          <a:lstStyle/>
          <a:p>
            <a:pPr algn="just"/>
            <a:r>
              <a:rPr lang="en-US" sz="2400" smtClean="0">
                <a:solidFill>
                  <a:schemeClr val="tx1"/>
                </a:solidFill>
              </a:rPr>
              <a:t>Quan tâm đến các chiều ngữ cảnh </a:t>
            </a:r>
            <a:r>
              <a:rPr lang="en-US" sz="2400" i="1" smtClean="0"/>
              <a:t>(context)</a:t>
            </a:r>
            <a:r>
              <a:rPr lang="en-US" sz="2400" smtClean="0">
                <a:solidFill>
                  <a:schemeClr val="tx1"/>
                </a:solidFill>
              </a:rPr>
              <a:t>.</a:t>
            </a:r>
          </a:p>
          <a:p>
            <a:pPr algn="just"/>
            <a:endParaRPr lang="en-US" sz="2400" smtClean="0">
              <a:solidFill>
                <a:schemeClr val="tx1"/>
              </a:solidFill>
            </a:endParaRPr>
          </a:p>
          <a:p>
            <a:pPr algn="just"/>
            <a:endParaRPr lang="en-US" sz="2400" smtClean="0">
              <a:solidFill>
                <a:schemeClr val="tx1"/>
              </a:solidFill>
            </a:endParaRPr>
          </a:p>
          <a:p>
            <a:pPr algn="just"/>
            <a:r>
              <a:rPr lang="en-US" sz="2400" smtClean="0">
                <a:solidFill>
                  <a:schemeClr val="tx1"/>
                </a:solidFill>
              </a:rPr>
              <a:t>Những thông tin ngữ cảnh (thời gian, thời tiết, tâm trạng, bạn đồng hành …) có ảnh hưởng đến đánh giá của người dùng.</a:t>
            </a:r>
          </a:p>
          <a:p>
            <a:pPr marL="0" indent="0" algn="just">
              <a:buNone/>
            </a:pPr>
            <a:r>
              <a:rPr lang="en-US" sz="2400" i="1" u="sng" smtClean="0"/>
              <a:t>Ví dụ: </a:t>
            </a:r>
          </a:p>
          <a:p>
            <a:pPr lvl="2">
              <a:buFont typeface="Courier New" pitchFamily="49" charset="0"/>
              <a:buChar char="o"/>
            </a:pPr>
            <a:r>
              <a:rPr lang="en-US" sz="2400"/>
              <a:t>Đ</a:t>
            </a:r>
            <a:r>
              <a:rPr lang="en-US" sz="2400" smtClean="0"/>
              <a:t>i xem phim A với người yêu, đánh giá 5.</a:t>
            </a:r>
          </a:p>
          <a:p>
            <a:pPr lvl="2">
              <a:buFont typeface="Courier New" pitchFamily="49" charset="0"/>
              <a:buChar char="o"/>
            </a:pPr>
            <a:r>
              <a:rPr lang="en-US" sz="2400"/>
              <a:t>Đi xem phim A với </a:t>
            </a:r>
            <a:r>
              <a:rPr lang="en-US" sz="2400" smtClean="0"/>
              <a:t>em trai, </a:t>
            </a:r>
            <a:r>
              <a:rPr lang="en-US" sz="2400"/>
              <a:t>đánh giá </a:t>
            </a:r>
            <a:r>
              <a:rPr lang="en-US" sz="2400" smtClean="0"/>
              <a:t>4.</a:t>
            </a:r>
          </a:p>
          <a:p>
            <a:pPr lvl="2">
              <a:buFont typeface="Courier New" pitchFamily="49" charset="0"/>
              <a:buChar char="o"/>
            </a:pPr>
            <a:r>
              <a:rPr lang="en-US" sz="2400" smtClean="0"/>
              <a:t>Đi tắm biển buổi sáng, đánh giá 5.</a:t>
            </a:r>
          </a:p>
          <a:p>
            <a:pPr lvl="2">
              <a:buFont typeface="Courier New" pitchFamily="49" charset="0"/>
              <a:buChar char="o"/>
            </a:pPr>
            <a:r>
              <a:rPr lang="en-US" sz="2400" smtClean="0"/>
              <a:t>Đi tắm biển buổi trưa, đánh giá 3.</a:t>
            </a:r>
            <a:endParaRPr lang="en-US" sz="2400"/>
          </a:p>
          <a:p>
            <a:pPr algn="just"/>
            <a:endParaRPr lang="en-US" sz="2400">
              <a:solidFill>
                <a:schemeClr val="tx1"/>
              </a:solidFill>
            </a:endParaRPr>
          </a:p>
          <a:p>
            <a:pPr marL="0" indent="0" algn="just">
              <a:buNone/>
            </a:pPr>
            <a:endParaRPr lang="en-US" sz="2400" smtClean="0">
              <a:solidFill>
                <a:schemeClr val="tx1"/>
              </a:solidFill>
            </a:endParaRPr>
          </a:p>
          <a:p>
            <a:pPr marL="0" indent="0" algn="just">
              <a:buNone/>
            </a:pPr>
            <a:endParaRPr lang="en-US" sz="2400">
              <a:solidFill>
                <a:schemeClr val="tx1"/>
              </a:solidFill>
            </a:endParaRPr>
          </a:p>
          <a:p>
            <a:pPr algn="just"/>
            <a:endParaRPr lang="en-US" sz="240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TextBox 4"/>
          <p:cNvSpPr txBox="1"/>
          <p:nvPr/>
        </p:nvSpPr>
        <p:spPr>
          <a:xfrm>
            <a:off x="1595942" y="1752600"/>
            <a:ext cx="5718233" cy="461665"/>
          </a:xfrm>
          <a:prstGeom prst="rect">
            <a:avLst/>
          </a:prstGeom>
          <a:ln/>
        </p:spPr>
        <p:style>
          <a:lnRef idx="3">
            <a:schemeClr val="lt1"/>
          </a:lnRef>
          <a:fillRef idx="1">
            <a:schemeClr val="accent1"/>
          </a:fillRef>
          <a:effectRef idx="1">
            <a:schemeClr val="accent1"/>
          </a:effectRef>
          <a:fontRef idx="minor">
            <a:schemeClr val="lt1"/>
          </a:fontRef>
        </p:style>
        <p:txBody>
          <a:bodyPr wrap="none" rtlCol="0">
            <a:spAutoFit/>
          </a:bodyPr>
          <a:lstStyle/>
          <a:p>
            <a:pPr marL="0" indent="0" algn="ctr">
              <a:buNone/>
            </a:pPr>
            <a:r>
              <a:rPr lang="en-US" sz="2400" i="1" smtClean="0">
                <a:solidFill>
                  <a:schemeClr val="tx1"/>
                </a:solidFill>
              </a:rPr>
              <a:t>R: (Users </a:t>
            </a:r>
            <a:r>
              <a:rPr lang="en-US" sz="2400" smtClean="0">
                <a:solidFill>
                  <a:schemeClr val="tx1"/>
                </a:solidFill>
              </a:rPr>
              <a:t>x</a:t>
            </a:r>
            <a:r>
              <a:rPr lang="en-US" sz="2400" i="1" smtClean="0">
                <a:solidFill>
                  <a:schemeClr val="tx1"/>
                </a:solidFill>
              </a:rPr>
              <a:t> Items x Contexts) </a:t>
            </a:r>
            <a:r>
              <a:rPr lang="en-US" sz="2400" i="1" smtClean="0">
                <a:solidFill>
                  <a:schemeClr val="tx1"/>
                </a:solidFill>
                <a:sym typeface="Wingdings"/>
              </a:rPr>
              <a:t></a:t>
            </a:r>
            <a:r>
              <a:rPr lang="en-US" sz="2400" i="1" smtClean="0">
                <a:solidFill>
                  <a:schemeClr val="tx1"/>
                </a:solidFill>
              </a:rPr>
              <a:t> Ratings</a:t>
            </a:r>
            <a:endParaRPr lang="en-US" sz="2400" i="1">
              <a:solidFill>
                <a:schemeClr val="tx1"/>
              </a:solidFill>
            </a:endParaRPr>
          </a:p>
        </p:txBody>
      </p:sp>
      <p:sp>
        <p:nvSpPr>
          <p:cNvPr id="6" name="Slide Number Placeholder 5"/>
          <p:cNvSpPr>
            <a:spLocks noGrp="1"/>
          </p:cNvSpPr>
          <p:nvPr>
            <p:ph type="sldNum" sz="quarter" idx="12"/>
          </p:nvPr>
        </p:nvSpPr>
        <p:spPr/>
        <p:txBody>
          <a:bodyPr/>
          <a:lstStyle/>
          <a:p>
            <a:fld id="{845E3117-1AE7-4ACC-839B-C69B4E3F6E58}" type="slidenum">
              <a:rPr lang="en-US" smtClean="0"/>
              <a:pPr/>
              <a:t>9</a:t>
            </a:fld>
            <a:endParaRPr lang="en-US"/>
          </a:p>
        </p:txBody>
      </p:sp>
    </p:spTree>
    <p:extLst>
      <p:ext uri="{BB962C8B-B14F-4D97-AF65-F5344CB8AC3E}">
        <p14:creationId xmlns:p14="http://schemas.microsoft.com/office/powerpoint/2010/main" val="3210553807"/>
      </p:ext>
    </p:extLst>
  </p:cSld>
  <p:clrMapOvr>
    <a:masterClrMapping/>
  </p:clrMapOvr>
  <p:timing>
    <p:tnLst>
      <p:par>
        <p:cTn id="1" dur="indefinite" restart="never" nodeType="tmRoot"/>
      </p:par>
    </p:tnLst>
  </p:timing>
</p:sld>
</file>

<file path=ppt/theme/theme1.xml><?xml version="1.0" encoding="utf-8"?>
<a:theme xmlns:a="http://schemas.openxmlformats.org/drawingml/2006/main" name="cdb2004219d">
  <a:themeElements>
    <a:clrScheme name="217tgp_cube_dark 3">
      <a:dk1>
        <a:srgbClr val="969696"/>
      </a:dk1>
      <a:lt1>
        <a:srgbClr val="FFFFFF"/>
      </a:lt1>
      <a:dk2>
        <a:srgbClr val="3F1F53"/>
      </a:dk2>
      <a:lt2>
        <a:srgbClr val="F3CC9D"/>
      </a:lt2>
      <a:accent1>
        <a:srgbClr val="557FE7"/>
      </a:accent1>
      <a:accent2>
        <a:srgbClr val="84ACCA"/>
      </a:accent2>
      <a:accent3>
        <a:srgbClr val="AFABB3"/>
      </a:accent3>
      <a:accent4>
        <a:srgbClr val="DADADA"/>
      </a:accent4>
      <a:accent5>
        <a:srgbClr val="B4C0F1"/>
      </a:accent5>
      <a:accent6>
        <a:srgbClr val="779BB7"/>
      </a:accent6>
      <a:hlink>
        <a:srgbClr val="9351C9"/>
      </a:hlink>
      <a:folHlink>
        <a:srgbClr val="3EB2AC"/>
      </a:folHlink>
    </a:clrScheme>
    <a:fontScheme name="217tgp_cube_da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17tgp_cube_dark 1">
        <a:dk1>
          <a:srgbClr val="969696"/>
        </a:dk1>
        <a:lt1>
          <a:srgbClr val="FFFFFF"/>
        </a:lt1>
        <a:dk2>
          <a:srgbClr val="005E5C"/>
        </a:dk2>
        <a:lt2>
          <a:srgbClr val="DAEEA2"/>
        </a:lt2>
        <a:accent1>
          <a:srgbClr val="238FD9"/>
        </a:accent1>
        <a:accent2>
          <a:srgbClr val="43A98E"/>
        </a:accent2>
        <a:accent3>
          <a:srgbClr val="AAB6B5"/>
        </a:accent3>
        <a:accent4>
          <a:srgbClr val="DADADA"/>
        </a:accent4>
        <a:accent5>
          <a:srgbClr val="ACC6E9"/>
        </a:accent5>
        <a:accent6>
          <a:srgbClr val="3C9980"/>
        </a:accent6>
        <a:hlink>
          <a:srgbClr val="D8A642"/>
        </a:hlink>
        <a:folHlink>
          <a:srgbClr val="B3703D"/>
        </a:folHlink>
      </a:clrScheme>
      <a:clrMap bg1="dk2" tx1="lt1" bg2="dk1" tx2="lt2" accent1="accent1" accent2="accent2" accent3="accent3" accent4="accent4" accent5="accent5" accent6="accent6" hlink="hlink" folHlink="folHlink"/>
    </a:extraClrScheme>
    <a:extraClrScheme>
      <a:clrScheme name="217tgp_cube_dark 2">
        <a:dk1>
          <a:srgbClr val="969696"/>
        </a:dk1>
        <a:lt1>
          <a:srgbClr val="FFFFFF"/>
        </a:lt1>
        <a:dk2>
          <a:srgbClr val="0A2068"/>
        </a:dk2>
        <a:lt2>
          <a:srgbClr val="85D9F7"/>
        </a:lt2>
        <a:accent1>
          <a:srgbClr val="5AB14B"/>
        </a:accent1>
        <a:accent2>
          <a:srgbClr val="2F7ADF"/>
        </a:accent2>
        <a:accent3>
          <a:srgbClr val="AAABB9"/>
        </a:accent3>
        <a:accent4>
          <a:srgbClr val="DADADA"/>
        </a:accent4>
        <a:accent5>
          <a:srgbClr val="B5D5B1"/>
        </a:accent5>
        <a:accent6>
          <a:srgbClr val="2A6ECA"/>
        </a:accent6>
        <a:hlink>
          <a:srgbClr val="8A52C8"/>
        </a:hlink>
        <a:folHlink>
          <a:srgbClr val="DD8739"/>
        </a:folHlink>
      </a:clrScheme>
      <a:clrMap bg1="dk2" tx1="lt1" bg2="dk1" tx2="lt2" accent1="accent1" accent2="accent2" accent3="accent3" accent4="accent4" accent5="accent5" accent6="accent6" hlink="hlink" folHlink="folHlink"/>
    </a:extraClrScheme>
    <a:extraClrScheme>
      <a:clrScheme name="217tgp_cube_dark 3">
        <a:dk1>
          <a:srgbClr val="969696"/>
        </a:dk1>
        <a:lt1>
          <a:srgbClr val="FFFFFF"/>
        </a:lt1>
        <a:dk2>
          <a:srgbClr val="3F1F53"/>
        </a:dk2>
        <a:lt2>
          <a:srgbClr val="F3CC9D"/>
        </a:lt2>
        <a:accent1>
          <a:srgbClr val="557FE7"/>
        </a:accent1>
        <a:accent2>
          <a:srgbClr val="84ACCA"/>
        </a:accent2>
        <a:accent3>
          <a:srgbClr val="AFABB3"/>
        </a:accent3>
        <a:accent4>
          <a:srgbClr val="DADADA"/>
        </a:accent4>
        <a:accent5>
          <a:srgbClr val="B4C0F1"/>
        </a:accent5>
        <a:accent6>
          <a:srgbClr val="779BB7"/>
        </a:accent6>
        <a:hlink>
          <a:srgbClr val="9351C9"/>
        </a:hlink>
        <a:folHlink>
          <a:srgbClr val="3EB2A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cdb2004219d</Template>
  <TotalTime>1042</TotalTime>
  <Words>2436</Words>
  <Application>Microsoft Office PowerPoint</Application>
  <PresentationFormat>On-screen Show (4:3)</PresentationFormat>
  <Paragraphs>885</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cdb2004219d</vt:lpstr>
      <vt:lpstr>HỆ THỐNG KHUYẾN NGHỊ HỖ TRỢ KHÁCH DU LỊCH DÙNG ĐIỆN THOẠI ANDROID</vt:lpstr>
      <vt:lpstr>Nội dung trình bày</vt:lpstr>
      <vt:lpstr>PowerPoint Presentation</vt:lpstr>
      <vt:lpstr>Giới thiệu đề tài</vt:lpstr>
      <vt:lpstr>PowerPoint Presentation</vt:lpstr>
      <vt:lpstr>Phương pháp khuyến nghị hai chiều</vt:lpstr>
      <vt:lpstr>Phương pháp khuyến nghị hai chiều</vt:lpstr>
      <vt:lpstr>Phương pháp khuyến nghị hai chiều</vt:lpstr>
      <vt:lpstr>Phương pháp khuyến nghị nhiều chiều</vt:lpstr>
      <vt:lpstr>Phương pháp khuyến nghị nhiều chiều</vt:lpstr>
      <vt:lpstr>PowerPoint Presentation</vt:lpstr>
      <vt:lpstr>Phương pháp khuyến nghị nhiều chiều</vt:lpstr>
      <vt:lpstr>Phương pháp thu giảm số chiều </vt:lpstr>
      <vt:lpstr>Phương pháp thu giảm số chiều </vt:lpstr>
      <vt:lpstr>Phương pháp thu giảm số chiều </vt:lpstr>
      <vt:lpstr>PowerPoint Presentation</vt:lpstr>
      <vt:lpstr>Hiện thực hóa</vt:lpstr>
      <vt:lpstr>Hiện thực hóa</vt:lpstr>
      <vt:lpstr>Hiện thực hóa</vt:lpstr>
      <vt:lpstr>PowerPoint Presentation</vt:lpstr>
      <vt:lpstr>Đánh giá và kết luận</vt:lpstr>
      <vt:lpstr>Đánh giá và kết luận</vt:lpstr>
      <vt:lpstr>Đánh giá và kết luận</vt:lpstr>
      <vt:lpstr>Đánh giá và kết luận</vt:lpstr>
      <vt:lpstr>Đánh giá và kết luận</vt:lpstr>
      <vt:lpstr>Đánh giá và kết luận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LEHIEU</dc:creator>
  <cp:lastModifiedBy>LEHIEU</cp:lastModifiedBy>
  <cp:revision>204</cp:revision>
  <dcterms:created xsi:type="dcterms:W3CDTF">2012-01-30T05:10:08Z</dcterms:created>
  <dcterms:modified xsi:type="dcterms:W3CDTF">2012-02-04T07:14:30Z</dcterms:modified>
</cp:coreProperties>
</file>